
<file path=[Content_Types].xml><?xml version="1.0" encoding="utf-8"?>
<Types xmlns="http://schemas.openxmlformats.org/package/2006/content-types">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126" r:id="rId2"/>
    <p:sldId id="2230" r:id="rId3"/>
    <p:sldId id="2238" r:id="rId4"/>
    <p:sldId id="2233" r:id="rId5"/>
    <p:sldId id="2237" r:id="rId6"/>
    <p:sldId id="2047" r:id="rId7"/>
    <p:sldId id="398" r:id="rId8"/>
    <p:sldId id="2239" r:id="rId9"/>
    <p:sldId id="2240" r:id="rId10"/>
    <p:sldId id="2241" r:id="rId11"/>
    <p:sldId id="2242" r:id="rId12"/>
    <p:sldId id="2243" r:id="rId13"/>
    <p:sldId id="2208" r:id="rId14"/>
    <p:sldId id="2136" r:id="rId15"/>
    <p:sldId id="2234" r:id="rId16"/>
    <p:sldId id="2235" r:id="rId17"/>
    <p:sldId id="2236" r:id="rId18"/>
    <p:sldId id="2245" r:id="rId19"/>
    <p:sldId id="2244" r:id="rId20"/>
    <p:sldId id="2138" r:id="rId21"/>
    <p:sldId id="16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F"/>
    <a:srgbClr val="FFFFFF"/>
    <a:srgbClr val="011893"/>
    <a:srgbClr val="006059"/>
    <a:srgbClr val="00A69A"/>
    <a:srgbClr val="00A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7"/>
    <p:restoredTop sz="94995"/>
  </p:normalViewPr>
  <p:slideViewPr>
    <p:cSldViewPr snapToGrid="0" snapToObjects="1">
      <p:cViewPr varScale="1">
        <p:scale>
          <a:sx n="103" d="100"/>
          <a:sy n="103" d="100"/>
        </p:scale>
        <p:origin x="176" y="1216"/>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a:effectLst/>
          </c:spPr>
          <c:invertIfNegative val="0"/>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BA23-5E4D-B0B0-B3303ECDF054}"/>
              </c:ext>
            </c:extLst>
          </c:dPt>
          <c:dLbls>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Hispanic</c:v>
                </c:pt>
                <c:pt idx="2">
                  <c:v>Native American</c:v>
                </c:pt>
                <c:pt idx="3">
                  <c:v>White</c:v>
                </c:pt>
              </c:strCache>
            </c:strRef>
          </c:cat>
          <c:val>
            <c:numRef>
              <c:f>Sheet1!$B$2:$B$5</c:f>
              <c:numCache>
                <c:formatCode>0%</c:formatCode>
                <c:ptCount val="4"/>
                <c:pt idx="0">
                  <c:v>0.11</c:v>
                </c:pt>
                <c:pt idx="1">
                  <c:v>0.19</c:v>
                </c:pt>
                <c:pt idx="2">
                  <c:v>0.22</c:v>
                </c:pt>
                <c:pt idx="3">
                  <c:v>7.0000000000000007E-2</c:v>
                </c:pt>
              </c:numCache>
            </c:numRef>
          </c:val>
          <c:extLst>
            <c:ext xmlns:c16="http://schemas.microsoft.com/office/drawing/2014/chart" uri="{C3380CC4-5D6E-409C-BE32-E72D297353CC}">
              <c16:uniqueId val="{00000000-BA23-5E4D-B0B0-B3303ECDF054}"/>
            </c:ext>
          </c:extLst>
        </c:ser>
        <c:dLbls>
          <c:showLegendKey val="0"/>
          <c:showVal val="0"/>
          <c:showCatName val="0"/>
          <c:showSerName val="0"/>
          <c:showPercent val="0"/>
          <c:showBubbleSize val="0"/>
        </c:dLbls>
        <c:gapWidth val="40"/>
        <c:overlap val="-27"/>
        <c:axId val="1800046480"/>
        <c:axId val="1799931856"/>
      </c:barChart>
      <c:catAx>
        <c:axId val="180004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799931856"/>
        <c:crosses val="autoZero"/>
        <c:auto val="1"/>
        <c:lblAlgn val="ctr"/>
        <c:lblOffset val="100"/>
        <c:noMultiLvlLbl val="0"/>
      </c:catAx>
      <c:valAx>
        <c:axId val="1799931856"/>
        <c:scaling>
          <c:orientation val="minMax"/>
        </c:scaling>
        <c:delete val="1"/>
        <c:axPos val="l"/>
        <c:numFmt formatCode="0%" sourceLinked="1"/>
        <c:majorTickMark val="none"/>
        <c:minorTickMark val="none"/>
        <c:tickLblPos val="nextTo"/>
        <c:crossAx val="180004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a:effectLst/>
          </c:spPr>
          <c:invertIfNegative val="0"/>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3-BA23-5E4D-B0B0-B3303ECDF054}"/>
              </c:ext>
            </c:extLst>
          </c:dPt>
          <c:dLbls>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Black
Non-Hispanic</c:v>
                </c:pt>
                <c:pt idx="1">
                  <c:v>White
Non-Hispanic</c:v>
                </c:pt>
              </c:strCache>
            </c:strRef>
          </c:cat>
          <c:val>
            <c:numRef>
              <c:f>Sheet1!$B$2:$B$3</c:f>
              <c:numCache>
                <c:formatCode>0%</c:formatCode>
                <c:ptCount val="2"/>
                <c:pt idx="0">
                  <c:v>0.31</c:v>
                </c:pt>
                <c:pt idx="1">
                  <c:v>0.24</c:v>
                </c:pt>
              </c:numCache>
            </c:numRef>
          </c:val>
          <c:extLst>
            <c:ext xmlns:c16="http://schemas.microsoft.com/office/drawing/2014/chart" uri="{C3380CC4-5D6E-409C-BE32-E72D297353CC}">
              <c16:uniqueId val="{00000000-BA23-5E4D-B0B0-B3303ECDF054}"/>
            </c:ext>
          </c:extLst>
        </c:ser>
        <c:dLbls>
          <c:showLegendKey val="0"/>
          <c:showVal val="0"/>
          <c:showCatName val="0"/>
          <c:showSerName val="0"/>
          <c:showPercent val="0"/>
          <c:showBubbleSize val="0"/>
        </c:dLbls>
        <c:gapWidth val="40"/>
        <c:overlap val="-27"/>
        <c:axId val="1800046480"/>
        <c:axId val="1799931856"/>
      </c:barChart>
      <c:catAx>
        <c:axId val="180004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799931856"/>
        <c:crosses val="autoZero"/>
        <c:auto val="1"/>
        <c:lblAlgn val="ctr"/>
        <c:lblOffset val="100"/>
        <c:noMultiLvlLbl val="0"/>
      </c:catAx>
      <c:valAx>
        <c:axId val="1799931856"/>
        <c:scaling>
          <c:orientation val="minMax"/>
        </c:scaling>
        <c:delete val="1"/>
        <c:axPos val="l"/>
        <c:numFmt formatCode="0%" sourceLinked="1"/>
        <c:majorTickMark val="none"/>
        <c:minorTickMark val="none"/>
        <c:tickLblPos val="nextTo"/>
        <c:crossAx val="180004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54654061659201"/>
          <c:y val="2.3162298707145899E-2"/>
          <c:w val="0.70670223287306477"/>
          <c:h val="0.922767263036675"/>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665-2346-A960-596DE8355D68}"/>
              </c:ext>
            </c:extLst>
          </c:dPt>
          <c:dPt>
            <c:idx val="1"/>
            <c:invertIfNegative val="0"/>
            <c:bubble3D val="0"/>
            <c:spPr>
              <a:solidFill>
                <a:srgbClr val="FFFF00"/>
              </a:solidFill>
              <a:ln w="19050">
                <a:solidFill>
                  <a:schemeClr val="lt1"/>
                </a:solidFill>
              </a:ln>
              <a:effectLst/>
            </c:spPr>
            <c:extLst>
              <c:ext xmlns:c16="http://schemas.microsoft.com/office/drawing/2014/chart" uri="{C3380CC4-5D6E-409C-BE32-E72D297353CC}">
                <c16:uniqueId val="{00000003-7665-2346-A960-596DE8355D6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665-2346-A960-596DE8355D6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665-2346-A960-596DE8355D6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665-2346-A960-596DE8355D68}"/>
              </c:ext>
            </c:extLst>
          </c:dPt>
          <c:dPt>
            <c:idx val="5"/>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B-7665-2346-A960-596DE8355D6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7665-2346-A960-596DE8355D68}"/>
              </c:ext>
            </c:extLst>
          </c:dPt>
          <c:cat>
            <c:strRef>
              <c:f>Sheet1!$A$2:$A$8</c:f>
              <c:strCache>
                <c:ptCount val="7"/>
                <c:pt idx="0">
                  <c:v>Homicide</c:v>
                </c:pt>
                <c:pt idx="1">
                  <c:v>Heart Disease</c:v>
                </c:pt>
                <c:pt idx="2">
                  <c:v>Cancer</c:v>
                </c:pt>
                <c:pt idx="3">
                  <c:v>Stroke</c:v>
                </c:pt>
                <c:pt idx="4">
                  <c:v>Kidney Disease</c:v>
                </c:pt>
                <c:pt idx="5">
                  <c:v>Septicemia</c:v>
                </c:pt>
                <c:pt idx="6">
                  <c:v>Other</c:v>
                </c:pt>
              </c:strCache>
            </c:strRef>
          </c:cat>
          <c:val>
            <c:numRef>
              <c:f>Sheet1!$B$2:$B$8</c:f>
            </c:numRef>
          </c:val>
          <c:extLst>
            <c:ext xmlns:c16="http://schemas.microsoft.com/office/drawing/2014/chart" uri="{C3380CC4-5D6E-409C-BE32-E72D297353CC}">
              <c16:uniqueId val="{0000000E-7665-2346-A960-596DE8355D68}"/>
            </c:ext>
          </c:extLst>
        </c:ser>
        <c:ser>
          <c:idx val="1"/>
          <c:order val="1"/>
          <c:tx>
            <c:strRef>
              <c:f>Sheet1!$C$1</c:f>
              <c:strCache>
                <c:ptCount val="1"/>
                <c:pt idx="0">
                  <c:v>Months</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Homicide</c:v>
                </c:pt>
                <c:pt idx="1">
                  <c:v>Heart Disease</c:v>
                </c:pt>
                <c:pt idx="2">
                  <c:v>Cancer</c:v>
                </c:pt>
                <c:pt idx="3">
                  <c:v>Stroke</c:v>
                </c:pt>
                <c:pt idx="4">
                  <c:v>Kidney Disease</c:v>
                </c:pt>
                <c:pt idx="5">
                  <c:v>Septicemia</c:v>
                </c:pt>
                <c:pt idx="6">
                  <c:v>Other</c:v>
                </c:pt>
              </c:strCache>
            </c:strRef>
          </c:cat>
          <c:val>
            <c:numRef>
              <c:f>Sheet1!$C$2:$C$8</c:f>
              <c:numCache>
                <c:formatCode>0.00</c:formatCode>
                <c:ptCount val="7"/>
                <c:pt idx="0">
                  <c:v>5.8800000000000008</c:v>
                </c:pt>
                <c:pt idx="1">
                  <c:v>13.44</c:v>
                </c:pt>
                <c:pt idx="2">
                  <c:v>7.56</c:v>
                </c:pt>
                <c:pt idx="3">
                  <c:v>5.04</c:v>
                </c:pt>
                <c:pt idx="4">
                  <c:v>4.62</c:v>
                </c:pt>
                <c:pt idx="5">
                  <c:v>2.9400000000000004</c:v>
                </c:pt>
                <c:pt idx="6">
                  <c:v>2.52</c:v>
                </c:pt>
              </c:numCache>
            </c:numRef>
          </c:val>
          <c:extLst>
            <c:ext xmlns:c16="http://schemas.microsoft.com/office/drawing/2014/chart" uri="{C3380CC4-5D6E-409C-BE32-E72D297353CC}">
              <c16:uniqueId val="{0000000E-5618-4D48-B0FA-748C5735E52E}"/>
            </c:ext>
          </c:extLst>
        </c:ser>
        <c:dLbls>
          <c:showLegendKey val="0"/>
          <c:showVal val="0"/>
          <c:showCatName val="0"/>
          <c:showSerName val="0"/>
          <c:showPercent val="0"/>
          <c:showBubbleSize val="0"/>
        </c:dLbls>
        <c:gapWidth val="40"/>
        <c:axId val="1280232752"/>
        <c:axId val="1280230032"/>
      </c:barChart>
      <c:valAx>
        <c:axId val="1280230032"/>
        <c:scaling>
          <c:orientation val="minMax"/>
          <c:max val="14"/>
          <c:min val="0"/>
        </c:scaling>
        <c:delete val="0"/>
        <c:axPos val="b"/>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280232752"/>
        <c:crosses val="autoZero"/>
        <c:crossBetween val="between"/>
        <c:majorUnit val="5"/>
      </c:valAx>
      <c:catAx>
        <c:axId val="1280232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280230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Native American</c:v>
                </c:pt>
                <c:pt idx="2">
                  <c:v>Asian/Pac Islander</c:v>
                </c:pt>
                <c:pt idx="3">
                  <c:v>White</c:v>
                </c:pt>
                <c:pt idx="4">
                  <c:v>Hispanic</c:v>
                </c:pt>
              </c:strCache>
            </c:strRef>
          </c:cat>
          <c:val>
            <c:numRef>
              <c:f>Sheet1!$B$2:$B$6</c:f>
              <c:numCache>
                <c:formatCode>General</c:formatCode>
                <c:ptCount val="5"/>
                <c:pt idx="0">
                  <c:v>42.4</c:v>
                </c:pt>
                <c:pt idx="1">
                  <c:v>30.4</c:v>
                </c:pt>
                <c:pt idx="2">
                  <c:v>14.1</c:v>
                </c:pt>
                <c:pt idx="3">
                  <c:v>13</c:v>
                </c:pt>
                <c:pt idx="4">
                  <c:v>11.3</c:v>
                </c:pt>
              </c:numCache>
            </c:numRef>
          </c:val>
          <c:extLst>
            <c:ext xmlns:c16="http://schemas.microsoft.com/office/drawing/2014/chart" uri="{C3380CC4-5D6E-409C-BE32-E72D297353CC}">
              <c16:uniqueId val="{00000000-D9FC-4142-952D-39878735AB1C}"/>
            </c:ext>
          </c:extLst>
        </c:ser>
        <c:dLbls>
          <c:showLegendKey val="0"/>
          <c:showVal val="0"/>
          <c:showCatName val="0"/>
          <c:showSerName val="0"/>
          <c:showPercent val="0"/>
          <c:showBubbleSize val="0"/>
        </c:dLbls>
        <c:gapWidth val="25"/>
        <c:overlap val="-27"/>
        <c:axId val="1840592880"/>
        <c:axId val="1872369056"/>
      </c:barChart>
      <c:catAx>
        <c:axId val="184059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872369056"/>
        <c:crosses val="autoZero"/>
        <c:auto val="1"/>
        <c:lblAlgn val="ctr"/>
        <c:lblOffset val="100"/>
        <c:noMultiLvlLbl val="0"/>
      </c:catAx>
      <c:valAx>
        <c:axId val="1872369056"/>
        <c:scaling>
          <c:orientation val="minMax"/>
        </c:scaling>
        <c:delete val="1"/>
        <c:axPos val="l"/>
        <c:numFmt formatCode="General" sourceLinked="1"/>
        <c:majorTickMark val="none"/>
        <c:minorTickMark val="none"/>
        <c:tickLblPos val="nextTo"/>
        <c:crossAx val="1840592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22042-ED39-0845-84FD-FD22A69983FA}" type="slidenum">
              <a:rPr lang="en-US" smtClean="0"/>
              <a:t>21</a:t>
            </a:fld>
            <a:endParaRPr lang="en-US"/>
          </a:p>
        </p:txBody>
      </p:sp>
    </p:spTree>
    <p:extLst>
      <p:ext uri="{BB962C8B-B14F-4D97-AF65-F5344CB8AC3E}">
        <p14:creationId xmlns:p14="http://schemas.microsoft.com/office/powerpoint/2010/main" val="175060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945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26A8B552-CA70-4C45-A1BD-0E2AEA29080F}"/>
              </a:ext>
            </a:extLst>
          </p:cNvPr>
          <p:cNvPicPr>
            <a:picLocks noChangeAspect="1"/>
          </p:cNvPicPr>
          <p:nvPr userDrawn="1"/>
        </p:nvPicPr>
        <p:blipFill>
          <a:blip r:embed="rId9"/>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3" r:id="rId7"/>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7828A3-F9D7-D746-BC76-E2B6B0220AC0}"/>
              </a:ext>
            </a:extLst>
          </p:cNvPr>
          <p:cNvSpPr txBox="1"/>
          <p:nvPr/>
        </p:nvSpPr>
        <p:spPr>
          <a:xfrm>
            <a:off x="515007" y="680911"/>
            <a:ext cx="7641003" cy="584775"/>
          </a:xfrm>
          <a:prstGeom prst="rect">
            <a:avLst/>
          </a:prstGeom>
          <a:noFill/>
        </p:spPr>
        <p:txBody>
          <a:bodyPr wrap="none" rtlCol="0">
            <a:spAutoFit/>
          </a:bodyPr>
          <a:lstStyle/>
          <a:p>
            <a:pPr>
              <a:spcAft>
                <a:spcPts val="1200"/>
              </a:spcAft>
            </a:pPr>
            <a:r>
              <a:rPr lang="en-US" sz="3200" b="1" dirty="0">
                <a:solidFill>
                  <a:schemeClr val="bg1"/>
                </a:solidFill>
              </a:rPr>
              <a:t>Single Payer Medicare for All means…</a:t>
            </a:r>
          </a:p>
        </p:txBody>
      </p:sp>
      <p:sp>
        <p:nvSpPr>
          <p:cNvPr id="11" name="TextBox 10">
            <a:extLst>
              <a:ext uri="{FF2B5EF4-FFF2-40B4-BE49-F238E27FC236}">
                <a16:creationId xmlns:a16="http://schemas.microsoft.com/office/drawing/2014/main" id="{ECF4644B-DC80-CD4E-B72E-FB057FDDADFF}"/>
              </a:ext>
            </a:extLst>
          </p:cNvPr>
          <p:cNvSpPr txBox="1"/>
          <p:nvPr/>
        </p:nvSpPr>
        <p:spPr>
          <a:xfrm>
            <a:off x="515007" y="1884950"/>
            <a:ext cx="5003953" cy="2585323"/>
          </a:xfrm>
          <a:prstGeom prst="rect">
            <a:avLst/>
          </a:prstGeom>
          <a:noFill/>
        </p:spPr>
        <p:txBody>
          <a:bodyPr wrap="square" rtlCol="0">
            <a:spAutoFit/>
          </a:bodyPr>
          <a:lstStyle/>
          <a:p>
            <a:pPr>
              <a:lnSpc>
                <a:spcPct val="90000"/>
              </a:lnSpc>
            </a:pPr>
            <a:r>
              <a:rPr lang="en-US" sz="6000" b="1" dirty="0">
                <a:solidFill>
                  <a:schemeClr val="bg1"/>
                </a:solidFill>
              </a:rPr>
              <a:t>Far Fewer</a:t>
            </a:r>
          </a:p>
          <a:p>
            <a:pPr>
              <a:lnSpc>
                <a:spcPct val="90000"/>
              </a:lnSpc>
            </a:pPr>
            <a:r>
              <a:rPr lang="en-US" sz="6000" b="1" dirty="0">
                <a:solidFill>
                  <a:srgbClr val="FFFF00"/>
                </a:solidFill>
              </a:rPr>
              <a:t>Racial Health Disparities</a:t>
            </a:r>
          </a:p>
        </p:txBody>
      </p:sp>
      <p:pic>
        <p:nvPicPr>
          <p:cNvPr id="2" name="Picture 1">
            <a:extLst>
              <a:ext uri="{FF2B5EF4-FFF2-40B4-BE49-F238E27FC236}">
                <a16:creationId xmlns:a16="http://schemas.microsoft.com/office/drawing/2014/main" id="{4C1D6EDA-C583-3446-921D-AF160C10142F}"/>
              </a:ext>
            </a:extLst>
          </p:cNvPr>
          <p:cNvPicPr>
            <a:picLocks noChangeAspect="1"/>
          </p:cNvPicPr>
          <p:nvPr/>
        </p:nvPicPr>
        <p:blipFill>
          <a:blip r:embed="rId2"/>
          <a:stretch>
            <a:fillRect/>
          </a:stretch>
        </p:blipFill>
        <p:spPr>
          <a:xfrm>
            <a:off x="5518960" y="1500257"/>
            <a:ext cx="6606365" cy="4404243"/>
          </a:xfrm>
          <a:prstGeom prst="rect">
            <a:avLst/>
          </a:prstGeom>
          <a:effectLst>
            <a:softEdge rad="254000"/>
          </a:effectLst>
        </p:spPr>
      </p:pic>
    </p:spTree>
    <p:extLst>
      <p:ext uri="{BB962C8B-B14F-4D97-AF65-F5344CB8AC3E}">
        <p14:creationId xmlns:p14="http://schemas.microsoft.com/office/powerpoint/2010/main" val="32730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00758" cy="1325563"/>
          </a:xfrm>
        </p:spPr>
        <p:txBody>
          <a:bodyPr/>
          <a:lstStyle/>
          <a:p>
            <a:r>
              <a:rPr lang="en-US" dirty="0"/>
              <a:t>Medical Conditions Shorten Black Lives</a:t>
            </a:r>
          </a:p>
        </p:txBody>
      </p:sp>
      <p:sp>
        <p:nvSpPr>
          <p:cNvPr id="8" name="Text Placeholder 7">
            <a:extLst>
              <a:ext uri="{FF2B5EF4-FFF2-40B4-BE49-F238E27FC236}">
                <a16:creationId xmlns:a16="http://schemas.microsoft.com/office/drawing/2014/main" id="{0040C1BC-DC36-6D4B-AD12-17E45FEB48A9}"/>
              </a:ext>
            </a:extLst>
          </p:cNvPr>
          <p:cNvSpPr>
            <a:spLocks noGrp="1"/>
          </p:cNvSpPr>
          <p:nvPr>
            <p:ph type="body" idx="10"/>
          </p:nvPr>
        </p:nvSpPr>
        <p:spPr/>
        <p:txBody>
          <a:bodyPr>
            <a:normAutofit fontScale="92500" lnSpcReduction="20000"/>
          </a:bodyPr>
          <a:lstStyle/>
          <a:p>
            <a:pPr>
              <a:lnSpc>
                <a:spcPct val="110000"/>
              </a:lnSpc>
            </a:pPr>
            <a:r>
              <a:rPr lang="en-US" dirty="0"/>
              <a:t>https://</a:t>
            </a:r>
            <a:r>
              <a:rPr lang="en-US" dirty="0" err="1"/>
              <a:t>www.cdc.gov</a:t>
            </a:r>
            <a:r>
              <a:rPr lang="en-US" dirty="0"/>
              <a:t>/</a:t>
            </a:r>
            <a:r>
              <a:rPr lang="en-US" dirty="0" err="1"/>
              <a:t>reproductivehealth</a:t>
            </a:r>
            <a:r>
              <a:rPr lang="en-US" dirty="0"/>
              <a:t>/maternal-mortality/</a:t>
            </a:r>
            <a:r>
              <a:rPr lang="en-US" dirty="0" err="1"/>
              <a:t>pregnancy-mortality-surveillance-system.htm?CDC_AA_refVal</a:t>
            </a:r>
            <a:r>
              <a:rPr lang="en-US" dirty="0"/>
              <a:t>=https%3A%2F%2Fwww.cdc.gov%2Freproductivehealth%2Fmaternalinfanthealth%2Fpregnancy-mortality-surveillance-system.htm</a:t>
            </a:r>
          </a:p>
          <a:p>
            <a:pPr>
              <a:lnSpc>
                <a:spcPct val="110000"/>
              </a:lnSpc>
            </a:pPr>
            <a:r>
              <a:rPr lang="en-US" dirty="0"/>
              <a:t>https://</a:t>
            </a:r>
            <a:r>
              <a:rPr lang="en-US" dirty="0" err="1"/>
              <a:t>reviewtoaction.org</a:t>
            </a:r>
            <a:r>
              <a:rPr lang="en-US" dirty="0"/>
              <a:t>/sites/default/files/national-portal-material/Report%20from%20Nine%20MMRCs%20final_0.pdf</a:t>
            </a:r>
          </a:p>
        </p:txBody>
      </p:sp>
      <p:sp>
        <p:nvSpPr>
          <p:cNvPr id="9" name="TextBox 8">
            <a:extLst>
              <a:ext uri="{FF2B5EF4-FFF2-40B4-BE49-F238E27FC236}">
                <a16:creationId xmlns:a16="http://schemas.microsoft.com/office/drawing/2014/main" id="{13351E15-2E0F-484F-92C7-A0F6EC5EFD34}"/>
              </a:ext>
            </a:extLst>
          </p:cNvPr>
          <p:cNvSpPr txBox="1"/>
          <p:nvPr/>
        </p:nvSpPr>
        <p:spPr>
          <a:xfrm>
            <a:off x="838200" y="1307220"/>
            <a:ext cx="5626861" cy="584775"/>
          </a:xfrm>
          <a:prstGeom prst="rect">
            <a:avLst/>
          </a:prstGeom>
          <a:noFill/>
        </p:spPr>
        <p:txBody>
          <a:bodyPr wrap="none" rtlCol="0">
            <a:spAutoFit/>
          </a:bodyPr>
          <a:lstStyle/>
          <a:p>
            <a:pPr>
              <a:spcAft>
                <a:spcPts val="1200"/>
              </a:spcAft>
            </a:pPr>
            <a:r>
              <a:rPr lang="en-US" sz="3200" b="1" dirty="0">
                <a:solidFill>
                  <a:schemeClr val="bg1"/>
                </a:solidFill>
              </a:rPr>
              <a:t>Example: </a:t>
            </a:r>
            <a:r>
              <a:rPr lang="en-US" sz="3200" b="1" dirty="0">
                <a:solidFill>
                  <a:srgbClr val="FFFF00"/>
                </a:solidFill>
              </a:rPr>
              <a:t>Maternal Mortality</a:t>
            </a:r>
          </a:p>
        </p:txBody>
      </p:sp>
      <p:graphicFrame>
        <p:nvGraphicFramePr>
          <p:cNvPr id="3" name="Chart 2">
            <a:extLst>
              <a:ext uri="{FF2B5EF4-FFF2-40B4-BE49-F238E27FC236}">
                <a16:creationId xmlns:a16="http://schemas.microsoft.com/office/drawing/2014/main" id="{2CC66F15-9C76-304B-8F09-2389FCEA436F}"/>
              </a:ext>
            </a:extLst>
          </p:cNvPr>
          <p:cNvGraphicFramePr/>
          <p:nvPr>
            <p:extLst>
              <p:ext uri="{D42A27DB-BD31-4B8C-83A1-F6EECF244321}">
                <p14:modId xmlns:p14="http://schemas.microsoft.com/office/powerpoint/2010/main" val="2225177737"/>
              </p:ext>
            </p:extLst>
          </p:nvPr>
        </p:nvGraphicFramePr>
        <p:xfrm>
          <a:off x="2871988" y="1690687"/>
          <a:ext cx="8693239"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E0F21F6-9D5C-5141-965F-12CCD0F23172}"/>
              </a:ext>
            </a:extLst>
          </p:cNvPr>
          <p:cNvSpPr txBox="1"/>
          <p:nvPr/>
        </p:nvSpPr>
        <p:spPr>
          <a:xfrm>
            <a:off x="180304" y="2834090"/>
            <a:ext cx="2884868" cy="1969770"/>
          </a:xfrm>
          <a:prstGeom prst="rect">
            <a:avLst/>
          </a:prstGeom>
          <a:noFill/>
        </p:spPr>
        <p:txBody>
          <a:bodyPr wrap="square" rtlCol="0">
            <a:spAutoFit/>
          </a:bodyPr>
          <a:lstStyle/>
          <a:p>
            <a:pPr>
              <a:spcAft>
                <a:spcPts val="1200"/>
              </a:spcAft>
            </a:pPr>
            <a:r>
              <a:rPr lang="en-US" sz="2800" dirty="0">
                <a:solidFill>
                  <a:schemeClr val="bg1"/>
                </a:solidFill>
              </a:rPr>
              <a:t>Maternal deaths per 100,000 live births</a:t>
            </a:r>
          </a:p>
          <a:p>
            <a:pPr>
              <a:spcAft>
                <a:spcPts val="1200"/>
              </a:spcAft>
            </a:pPr>
            <a:r>
              <a:rPr lang="en-US" sz="2800" dirty="0">
                <a:solidFill>
                  <a:schemeClr val="bg1"/>
                </a:solidFill>
              </a:rPr>
              <a:t>2011-2016</a:t>
            </a:r>
          </a:p>
        </p:txBody>
      </p:sp>
      <p:sp>
        <p:nvSpPr>
          <p:cNvPr id="5" name="Rectangle 4">
            <a:extLst>
              <a:ext uri="{FF2B5EF4-FFF2-40B4-BE49-F238E27FC236}">
                <a16:creationId xmlns:a16="http://schemas.microsoft.com/office/drawing/2014/main" id="{F1CC59B3-C328-194B-AD18-80B790ED8B64}"/>
              </a:ext>
            </a:extLst>
          </p:cNvPr>
          <p:cNvSpPr/>
          <p:nvPr/>
        </p:nvSpPr>
        <p:spPr>
          <a:xfrm>
            <a:off x="6527844" y="1936762"/>
            <a:ext cx="5257801" cy="187567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63%</a:t>
            </a:r>
            <a:r>
              <a:rPr lang="en-US" sz="3200" dirty="0"/>
              <a:t> of </a:t>
            </a:r>
          </a:p>
          <a:p>
            <a:pPr algn="ctr"/>
            <a:r>
              <a:rPr lang="en-US" sz="3200" dirty="0"/>
              <a:t>pregnancy-related deaths </a:t>
            </a:r>
            <a:r>
              <a:rPr lang="en-US" sz="4000" b="1" dirty="0">
                <a:solidFill>
                  <a:srgbClr val="FFFF00"/>
                </a:solidFill>
              </a:rPr>
              <a:t>were preventable</a:t>
            </a:r>
            <a:endParaRPr lang="en-US" sz="3200" b="1" dirty="0">
              <a:solidFill>
                <a:srgbClr val="FFFF00"/>
              </a:solidFill>
            </a:endParaRPr>
          </a:p>
        </p:txBody>
      </p:sp>
    </p:spTree>
    <p:extLst>
      <p:ext uri="{BB962C8B-B14F-4D97-AF65-F5344CB8AC3E}">
        <p14:creationId xmlns:p14="http://schemas.microsoft.com/office/powerpoint/2010/main" val="5762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00758" cy="1325563"/>
          </a:xfrm>
        </p:spPr>
        <p:txBody>
          <a:bodyPr/>
          <a:lstStyle/>
          <a:p>
            <a:r>
              <a:rPr lang="en-US" dirty="0"/>
              <a:t>Medical Conditions Shorten Black Lives</a:t>
            </a:r>
          </a:p>
        </p:txBody>
      </p:sp>
      <p:sp>
        <p:nvSpPr>
          <p:cNvPr id="9" name="TextBox 8">
            <a:extLst>
              <a:ext uri="{FF2B5EF4-FFF2-40B4-BE49-F238E27FC236}">
                <a16:creationId xmlns:a16="http://schemas.microsoft.com/office/drawing/2014/main" id="{13351E15-2E0F-484F-92C7-A0F6EC5EFD34}"/>
              </a:ext>
            </a:extLst>
          </p:cNvPr>
          <p:cNvSpPr txBox="1"/>
          <p:nvPr/>
        </p:nvSpPr>
        <p:spPr>
          <a:xfrm>
            <a:off x="838200" y="1307220"/>
            <a:ext cx="5626861" cy="584775"/>
          </a:xfrm>
          <a:prstGeom prst="rect">
            <a:avLst/>
          </a:prstGeom>
          <a:noFill/>
        </p:spPr>
        <p:txBody>
          <a:bodyPr wrap="none" rtlCol="0">
            <a:spAutoFit/>
          </a:bodyPr>
          <a:lstStyle/>
          <a:p>
            <a:pPr>
              <a:spcAft>
                <a:spcPts val="1200"/>
              </a:spcAft>
            </a:pPr>
            <a:r>
              <a:rPr lang="en-US" sz="3200" b="1" dirty="0">
                <a:solidFill>
                  <a:schemeClr val="bg1"/>
                </a:solidFill>
              </a:rPr>
              <a:t>Example: </a:t>
            </a:r>
            <a:r>
              <a:rPr lang="en-US" sz="3200" b="1" dirty="0">
                <a:solidFill>
                  <a:srgbClr val="FFFF00"/>
                </a:solidFill>
              </a:rPr>
              <a:t>Maternal Mortality</a:t>
            </a:r>
          </a:p>
        </p:txBody>
      </p:sp>
      <p:sp>
        <p:nvSpPr>
          <p:cNvPr id="7" name="Text Placeholder 6">
            <a:extLst>
              <a:ext uri="{FF2B5EF4-FFF2-40B4-BE49-F238E27FC236}">
                <a16:creationId xmlns:a16="http://schemas.microsoft.com/office/drawing/2014/main" id="{ED389646-A1CB-A84F-801E-79B799855AC5}"/>
              </a:ext>
            </a:extLst>
          </p:cNvPr>
          <p:cNvSpPr>
            <a:spLocks noGrp="1"/>
          </p:cNvSpPr>
          <p:nvPr>
            <p:ph type="body" idx="10"/>
          </p:nvPr>
        </p:nvSpPr>
        <p:spPr/>
        <p:txBody>
          <a:bodyPr/>
          <a:lstStyle/>
          <a:p>
            <a:r>
              <a:rPr lang="en-US" dirty="0"/>
              <a:t>https://</a:t>
            </a:r>
            <a:r>
              <a:rPr lang="en-US" dirty="0" err="1"/>
              <a:t>www.cdc.gov</a:t>
            </a:r>
            <a:r>
              <a:rPr lang="en-US" dirty="0"/>
              <a:t>/media/releases/2019/p0905-racial-ethnic-disparities-pregnancy-deaths.html</a:t>
            </a:r>
          </a:p>
        </p:txBody>
      </p:sp>
      <p:sp>
        <p:nvSpPr>
          <p:cNvPr id="10" name="TextBox 9">
            <a:extLst>
              <a:ext uri="{FF2B5EF4-FFF2-40B4-BE49-F238E27FC236}">
                <a16:creationId xmlns:a16="http://schemas.microsoft.com/office/drawing/2014/main" id="{5D90332C-6091-3F42-ACDF-578E1A25438E}"/>
              </a:ext>
            </a:extLst>
          </p:cNvPr>
          <p:cNvSpPr txBox="1"/>
          <p:nvPr/>
        </p:nvSpPr>
        <p:spPr>
          <a:xfrm>
            <a:off x="296128" y="2545670"/>
            <a:ext cx="11599744" cy="2616101"/>
          </a:xfrm>
          <a:prstGeom prst="rect">
            <a:avLst/>
          </a:prstGeom>
          <a:noFill/>
        </p:spPr>
        <p:txBody>
          <a:bodyPr wrap="square" rtlCol="0">
            <a:spAutoFit/>
          </a:bodyPr>
          <a:lstStyle/>
          <a:p>
            <a:pPr algn="ctr"/>
            <a:r>
              <a:rPr lang="en-US" sz="3600" dirty="0">
                <a:solidFill>
                  <a:schemeClr val="bg1"/>
                </a:solidFill>
              </a:rPr>
              <a:t>A Black woman is </a:t>
            </a:r>
          </a:p>
          <a:p>
            <a:pPr algn="ctr"/>
            <a:r>
              <a:rPr lang="en-US" sz="4800" b="1" dirty="0">
                <a:solidFill>
                  <a:srgbClr val="FFFF00"/>
                </a:solidFill>
              </a:rPr>
              <a:t>320% more likely to die </a:t>
            </a:r>
          </a:p>
          <a:p>
            <a:pPr algn="ctr"/>
            <a:r>
              <a:rPr lang="en-US" sz="3200" dirty="0">
                <a:solidFill>
                  <a:schemeClr val="bg1"/>
                </a:solidFill>
              </a:rPr>
              <a:t>from pregnancy related complications than a white woman. </a:t>
            </a:r>
          </a:p>
          <a:p>
            <a:pPr algn="ctr"/>
            <a:r>
              <a:rPr lang="en-US" sz="4800" b="1" dirty="0">
                <a:solidFill>
                  <a:srgbClr val="FFFF00"/>
                </a:solidFill>
                <a:effectLst>
                  <a:outerShdw blurRad="50800" dist="38100" dir="2700000" algn="tl" rotWithShape="0">
                    <a:prstClr val="black">
                      <a:alpha val="40000"/>
                    </a:prstClr>
                  </a:outerShdw>
                </a:effectLst>
              </a:rPr>
              <a:t>Most of these deaths are </a:t>
            </a:r>
            <a:r>
              <a:rPr lang="en-US" sz="4800" b="1" i="1" dirty="0">
                <a:solidFill>
                  <a:srgbClr val="FFFF00"/>
                </a:solidFill>
                <a:effectLst>
                  <a:outerShdw blurRad="50800" dist="38100" dir="2700000" algn="tl" rotWithShape="0">
                    <a:prstClr val="black">
                      <a:alpha val="40000"/>
                    </a:prstClr>
                  </a:outerShdw>
                </a:effectLst>
              </a:rPr>
              <a:t>preventable</a:t>
            </a:r>
            <a:r>
              <a:rPr lang="en-US" sz="4800" b="1" dirty="0">
                <a:solidFill>
                  <a:srgbClr val="FFFF00"/>
                </a:solidFill>
                <a:effectLst>
                  <a:outerShdw blurRad="50800" dist="38100" dir="2700000" algn="tl" rotWithShape="0">
                    <a:prstClr val="black">
                      <a:alpha val="40000"/>
                    </a:prstClr>
                  </a:outerShdw>
                </a:effectLst>
              </a:rPr>
              <a:t>.</a:t>
            </a:r>
            <a:endParaRPr lang="en-US" sz="3600" b="1" dirty="0">
              <a:solidFill>
                <a:srgbClr val="FFFF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3584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00758" cy="1325563"/>
          </a:xfrm>
        </p:spPr>
        <p:txBody>
          <a:bodyPr/>
          <a:lstStyle/>
          <a:p>
            <a:r>
              <a:rPr lang="en-US" dirty="0"/>
              <a:t>Medical Conditions Shorten Black Lives</a:t>
            </a:r>
          </a:p>
        </p:txBody>
      </p:sp>
      <p:sp>
        <p:nvSpPr>
          <p:cNvPr id="9" name="TextBox 8">
            <a:extLst>
              <a:ext uri="{FF2B5EF4-FFF2-40B4-BE49-F238E27FC236}">
                <a16:creationId xmlns:a16="http://schemas.microsoft.com/office/drawing/2014/main" id="{13351E15-2E0F-484F-92C7-A0F6EC5EFD34}"/>
              </a:ext>
            </a:extLst>
          </p:cNvPr>
          <p:cNvSpPr txBox="1"/>
          <p:nvPr/>
        </p:nvSpPr>
        <p:spPr>
          <a:xfrm>
            <a:off x="838200" y="1307220"/>
            <a:ext cx="5197064" cy="584775"/>
          </a:xfrm>
          <a:prstGeom prst="rect">
            <a:avLst/>
          </a:prstGeom>
          <a:noFill/>
        </p:spPr>
        <p:txBody>
          <a:bodyPr wrap="none" rtlCol="0">
            <a:spAutoFit/>
          </a:bodyPr>
          <a:lstStyle/>
          <a:p>
            <a:pPr>
              <a:spcAft>
                <a:spcPts val="1200"/>
              </a:spcAft>
            </a:pPr>
            <a:r>
              <a:rPr lang="en-US" sz="3200" b="1" dirty="0">
                <a:solidFill>
                  <a:schemeClr val="bg1"/>
                </a:solidFill>
              </a:rPr>
              <a:t>Example: </a:t>
            </a:r>
            <a:r>
              <a:rPr lang="en-US" sz="3200" b="1" dirty="0">
                <a:solidFill>
                  <a:srgbClr val="FFFF00"/>
                </a:solidFill>
              </a:rPr>
              <a:t>Trauma Deserts</a:t>
            </a:r>
          </a:p>
        </p:txBody>
      </p:sp>
      <p:sp>
        <p:nvSpPr>
          <p:cNvPr id="7" name="Text Placeholder 6">
            <a:extLst>
              <a:ext uri="{FF2B5EF4-FFF2-40B4-BE49-F238E27FC236}">
                <a16:creationId xmlns:a16="http://schemas.microsoft.com/office/drawing/2014/main" id="{ED389646-A1CB-A84F-801E-79B799855AC5}"/>
              </a:ext>
            </a:extLst>
          </p:cNvPr>
          <p:cNvSpPr>
            <a:spLocks noGrp="1"/>
          </p:cNvSpPr>
          <p:nvPr>
            <p:ph type="body" idx="10"/>
          </p:nvPr>
        </p:nvSpPr>
        <p:spPr/>
        <p:txBody>
          <a:bodyPr/>
          <a:lstStyle/>
          <a:p>
            <a:r>
              <a:rPr lang="en-US" dirty="0"/>
              <a:t>https://</a:t>
            </a:r>
            <a:r>
              <a:rPr lang="en-US" dirty="0" err="1"/>
              <a:t>jamanetwork.com</a:t>
            </a:r>
            <a:r>
              <a:rPr lang="en-US" dirty="0"/>
              <a:t>/journals/</a:t>
            </a:r>
            <a:r>
              <a:rPr lang="en-US" dirty="0" err="1"/>
              <a:t>jamanetworkopen</a:t>
            </a:r>
            <a:r>
              <a:rPr lang="en-US" dirty="0"/>
              <a:t>/</a:t>
            </a:r>
            <a:r>
              <a:rPr lang="en-US" dirty="0" err="1"/>
              <a:t>fullarticle</a:t>
            </a:r>
            <a:r>
              <a:rPr lang="en-US" dirty="0"/>
              <a:t>/2727264</a:t>
            </a:r>
          </a:p>
        </p:txBody>
      </p:sp>
      <p:sp>
        <p:nvSpPr>
          <p:cNvPr id="5" name="TextBox 4">
            <a:extLst>
              <a:ext uri="{FF2B5EF4-FFF2-40B4-BE49-F238E27FC236}">
                <a16:creationId xmlns:a16="http://schemas.microsoft.com/office/drawing/2014/main" id="{3BCF7878-4F25-EF47-BEB3-1EEFFC945372}"/>
              </a:ext>
            </a:extLst>
          </p:cNvPr>
          <p:cNvSpPr txBox="1"/>
          <p:nvPr/>
        </p:nvSpPr>
        <p:spPr>
          <a:xfrm>
            <a:off x="1918854" y="2248472"/>
            <a:ext cx="8354291" cy="3016210"/>
          </a:xfrm>
          <a:prstGeom prst="rect">
            <a:avLst/>
          </a:prstGeom>
          <a:noFill/>
        </p:spPr>
        <p:txBody>
          <a:bodyPr wrap="square" rtlCol="0">
            <a:spAutoFit/>
          </a:bodyPr>
          <a:lstStyle/>
          <a:p>
            <a:pPr algn="ctr"/>
            <a:r>
              <a:rPr lang="en-US" sz="2800" dirty="0">
                <a:solidFill>
                  <a:schemeClr val="bg1"/>
                </a:solidFill>
              </a:rPr>
              <a:t>Black majority census tracts in Chicago are </a:t>
            </a:r>
          </a:p>
          <a:p>
            <a:pPr algn="ctr"/>
            <a:r>
              <a:rPr lang="en-US" sz="4000" b="1" dirty="0">
                <a:solidFill>
                  <a:srgbClr val="FFFF00"/>
                </a:solidFill>
              </a:rPr>
              <a:t>8.5 times more likely </a:t>
            </a:r>
          </a:p>
          <a:p>
            <a:pPr algn="ctr"/>
            <a:r>
              <a:rPr lang="en-US" sz="2800" dirty="0">
                <a:solidFill>
                  <a:schemeClr val="bg1"/>
                </a:solidFill>
              </a:rPr>
              <a:t>than white tracts to be in a </a:t>
            </a:r>
          </a:p>
          <a:p>
            <a:pPr algn="ctr"/>
            <a:r>
              <a:rPr lang="en-US" sz="6600" b="1" i="1" dirty="0">
                <a:solidFill>
                  <a:srgbClr val="FFFF00"/>
                </a:solidFill>
              </a:rPr>
              <a:t>trauma desert </a:t>
            </a:r>
          </a:p>
          <a:p>
            <a:pPr algn="ctr"/>
            <a:r>
              <a:rPr lang="en-US" sz="2800" dirty="0">
                <a:solidFill>
                  <a:schemeClr val="bg1"/>
                </a:solidFill>
              </a:rPr>
              <a:t>(more than 5 miles from any trauma center)</a:t>
            </a:r>
          </a:p>
        </p:txBody>
      </p:sp>
    </p:spTree>
    <p:extLst>
      <p:ext uri="{BB962C8B-B14F-4D97-AF65-F5344CB8AC3E}">
        <p14:creationId xmlns:p14="http://schemas.microsoft.com/office/powerpoint/2010/main" val="142000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AFEA4027-45FD-F04C-951E-1DF7795094EB}"/>
              </a:ext>
            </a:extLst>
          </p:cNvPr>
          <p:cNvSpPr/>
          <p:nvPr/>
        </p:nvSpPr>
        <p:spPr>
          <a:xfrm>
            <a:off x="3790121" y="1987673"/>
            <a:ext cx="7871791" cy="817038"/>
          </a:xfrm>
          <a:custGeom>
            <a:avLst/>
            <a:gdLst>
              <a:gd name="connsiteX0" fmla="*/ 136176 w 817037"/>
              <a:gd name="connsiteY0" fmla="*/ 0 h 6729984"/>
              <a:gd name="connsiteX1" fmla="*/ 680861 w 817037"/>
              <a:gd name="connsiteY1" fmla="*/ 0 h 6729984"/>
              <a:gd name="connsiteX2" fmla="*/ 817037 w 817037"/>
              <a:gd name="connsiteY2" fmla="*/ 136176 h 6729984"/>
              <a:gd name="connsiteX3" fmla="*/ 817037 w 817037"/>
              <a:gd name="connsiteY3" fmla="*/ 6729984 h 6729984"/>
              <a:gd name="connsiteX4" fmla="*/ 817037 w 817037"/>
              <a:gd name="connsiteY4" fmla="*/ 6729984 h 6729984"/>
              <a:gd name="connsiteX5" fmla="*/ 0 w 817037"/>
              <a:gd name="connsiteY5" fmla="*/ 6729984 h 6729984"/>
              <a:gd name="connsiteX6" fmla="*/ 0 w 817037"/>
              <a:gd name="connsiteY6" fmla="*/ 6729984 h 6729984"/>
              <a:gd name="connsiteX7" fmla="*/ 0 w 817037"/>
              <a:gd name="connsiteY7" fmla="*/ 136176 h 6729984"/>
              <a:gd name="connsiteX8" fmla="*/ 136176 w 81703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37" h="6729984">
                <a:moveTo>
                  <a:pt x="817037" y="1121693"/>
                </a:moveTo>
                <a:lnTo>
                  <a:pt x="817037" y="5608291"/>
                </a:lnTo>
                <a:cubicBezTo>
                  <a:pt x="817037" y="6227783"/>
                  <a:pt x="809635" y="6729980"/>
                  <a:pt x="800505" y="6729980"/>
                </a:cubicBezTo>
                <a:lnTo>
                  <a:pt x="0" y="6729980"/>
                </a:lnTo>
                <a:lnTo>
                  <a:pt x="0" y="6729980"/>
                </a:lnTo>
                <a:lnTo>
                  <a:pt x="0" y="4"/>
                </a:lnTo>
                <a:lnTo>
                  <a:pt x="0" y="4"/>
                </a:lnTo>
                <a:lnTo>
                  <a:pt x="800505" y="4"/>
                </a:lnTo>
                <a:cubicBezTo>
                  <a:pt x="809635" y="4"/>
                  <a:pt x="817037" y="502201"/>
                  <a:pt x="817037" y="1121693"/>
                </a:cubicBezTo>
                <a:close/>
              </a:path>
            </a:pathLst>
          </a:custGeom>
          <a:solidFill>
            <a:schemeClr val="bg1">
              <a:lumMod val="75000"/>
            </a:schemeClr>
          </a:solidFill>
          <a:ln>
            <a:solidFill>
              <a:schemeClr val="accent1">
                <a:tint val="40000"/>
                <a:hueOff val="0"/>
                <a:satOff val="0"/>
                <a:lumOff val="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3709" rIns="287534" bIns="163710" numCol="1" spcCol="1270" anchor="ctr" anchorCtr="0">
            <a:noAutofit/>
          </a:bodyPr>
          <a:lstStyle/>
          <a:p>
            <a:pPr marL="0" lvl="1" algn="l" defTabSz="1244600">
              <a:lnSpc>
                <a:spcPct val="90000"/>
              </a:lnSpc>
              <a:spcBef>
                <a:spcPct val="0"/>
              </a:spcBef>
              <a:spcAft>
                <a:spcPct val="15000"/>
              </a:spcAft>
            </a:pPr>
            <a:r>
              <a:rPr lang="en-US" sz="2800" dirty="0">
                <a:solidFill>
                  <a:schemeClr val="tx1"/>
                </a:solidFill>
              </a:rPr>
              <a:t>Americans on dialysis get Medicare</a:t>
            </a:r>
            <a:endParaRPr lang="en-US" sz="2800" kern="1200" dirty="0">
              <a:solidFill>
                <a:schemeClr val="tx1"/>
              </a:solidFill>
            </a:endParaRPr>
          </a:p>
        </p:txBody>
      </p:sp>
      <p:sp>
        <p:nvSpPr>
          <p:cNvPr id="8" name="Freeform 7">
            <a:extLst>
              <a:ext uri="{FF2B5EF4-FFF2-40B4-BE49-F238E27FC236}">
                <a16:creationId xmlns:a16="http://schemas.microsoft.com/office/drawing/2014/main" id="{9D2CF2D7-6D9B-6041-90DE-0B37107CE4C1}"/>
              </a:ext>
            </a:extLst>
          </p:cNvPr>
          <p:cNvSpPr/>
          <p:nvPr/>
        </p:nvSpPr>
        <p:spPr>
          <a:xfrm>
            <a:off x="3790121" y="3237501"/>
            <a:ext cx="7871791" cy="817038"/>
          </a:xfrm>
          <a:custGeom>
            <a:avLst/>
            <a:gdLst>
              <a:gd name="connsiteX0" fmla="*/ 136176 w 817037"/>
              <a:gd name="connsiteY0" fmla="*/ 0 h 6729984"/>
              <a:gd name="connsiteX1" fmla="*/ 680861 w 817037"/>
              <a:gd name="connsiteY1" fmla="*/ 0 h 6729984"/>
              <a:gd name="connsiteX2" fmla="*/ 817037 w 817037"/>
              <a:gd name="connsiteY2" fmla="*/ 136176 h 6729984"/>
              <a:gd name="connsiteX3" fmla="*/ 817037 w 817037"/>
              <a:gd name="connsiteY3" fmla="*/ 6729984 h 6729984"/>
              <a:gd name="connsiteX4" fmla="*/ 817037 w 817037"/>
              <a:gd name="connsiteY4" fmla="*/ 6729984 h 6729984"/>
              <a:gd name="connsiteX5" fmla="*/ 0 w 817037"/>
              <a:gd name="connsiteY5" fmla="*/ 6729984 h 6729984"/>
              <a:gd name="connsiteX6" fmla="*/ 0 w 817037"/>
              <a:gd name="connsiteY6" fmla="*/ 6729984 h 6729984"/>
              <a:gd name="connsiteX7" fmla="*/ 0 w 817037"/>
              <a:gd name="connsiteY7" fmla="*/ 136176 h 6729984"/>
              <a:gd name="connsiteX8" fmla="*/ 136176 w 81703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37" h="6729984">
                <a:moveTo>
                  <a:pt x="817037" y="1121693"/>
                </a:moveTo>
                <a:lnTo>
                  <a:pt x="817037" y="5608291"/>
                </a:lnTo>
                <a:cubicBezTo>
                  <a:pt x="817037" y="6227783"/>
                  <a:pt x="809635" y="6729980"/>
                  <a:pt x="800505" y="6729980"/>
                </a:cubicBezTo>
                <a:lnTo>
                  <a:pt x="0" y="6729980"/>
                </a:lnTo>
                <a:lnTo>
                  <a:pt x="0" y="6729980"/>
                </a:lnTo>
                <a:lnTo>
                  <a:pt x="0" y="4"/>
                </a:lnTo>
                <a:lnTo>
                  <a:pt x="0" y="4"/>
                </a:lnTo>
                <a:lnTo>
                  <a:pt x="800505" y="4"/>
                </a:lnTo>
                <a:cubicBezTo>
                  <a:pt x="809635" y="4"/>
                  <a:pt x="817037" y="502201"/>
                  <a:pt x="817037" y="1121693"/>
                </a:cubicBezTo>
                <a:close/>
              </a:path>
            </a:pathLst>
          </a:custGeom>
          <a:solidFill>
            <a:schemeClr val="bg1">
              <a:lumMod val="75000"/>
            </a:schemeClr>
          </a:solidFill>
          <a:ln>
            <a:solidFill>
              <a:schemeClr val="accent1">
                <a:tint val="40000"/>
                <a:hueOff val="0"/>
                <a:satOff val="0"/>
                <a:lumOff val="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3709" rIns="287534" bIns="163710" numCol="1" spcCol="1270" anchor="ctr" anchorCtr="0">
            <a:noAutofit/>
          </a:bodyPr>
          <a:lstStyle/>
          <a:p>
            <a:pPr marL="0" lvl="1" algn="l" defTabSz="1244600">
              <a:lnSpc>
                <a:spcPct val="90000"/>
              </a:lnSpc>
              <a:spcBef>
                <a:spcPct val="0"/>
              </a:spcBef>
              <a:spcAft>
                <a:spcPct val="15000"/>
              </a:spcAft>
            </a:pPr>
            <a:r>
              <a:rPr lang="en-US" sz="2800" kern="1200" dirty="0">
                <a:solidFill>
                  <a:schemeClr val="tx1"/>
                </a:solidFill>
              </a:rPr>
              <a:t>VA access does not depend on race</a:t>
            </a:r>
          </a:p>
        </p:txBody>
      </p:sp>
      <p:sp>
        <p:nvSpPr>
          <p:cNvPr id="10" name="Freeform 9">
            <a:extLst>
              <a:ext uri="{FF2B5EF4-FFF2-40B4-BE49-F238E27FC236}">
                <a16:creationId xmlns:a16="http://schemas.microsoft.com/office/drawing/2014/main" id="{FED4407C-6B8A-4C45-B2C0-9298B027BB37}"/>
              </a:ext>
            </a:extLst>
          </p:cNvPr>
          <p:cNvSpPr/>
          <p:nvPr/>
        </p:nvSpPr>
        <p:spPr>
          <a:xfrm>
            <a:off x="3790121" y="4487328"/>
            <a:ext cx="7871791" cy="817038"/>
          </a:xfrm>
          <a:custGeom>
            <a:avLst/>
            <a:gdLst>
              <a:gd name="connsiteX0" fmla="*/ 136176 w 817037"/>
              <a:gd name="connsiteY0" fmla="*/ 0 h 6729984"/>
              <a:gd name="connsiteX1" fmla="*/ 680861 w 817037"/>
              <a:gd name="connsiteY1" fmla="*/ 0 h 6729984"/>
              <a:gd name="connsiteX2" fmla="*/ 817037 w 817037"/>
              <a:gd name="connsiteY2" fmla="*/ 136176 h 6729984"/>
              <a:gd name="connsiteX3" fmla="*/ 817037 w 817037"/>
              <a:gd name="connsiteY3" fmla="*/ 6729984 h 6729984"/>
              <a:gd name="connsiteX4" fmla="*/ 817037 w 817037"/>
              <a:gd name="connsiteY4" fmla="*/ 6729984 h 6729984"/>
              <a:gd name="connsiteX5" fmla="*/ 0 w 817037"/>
              <a:gd name="connsiteY5" fmla="*/ 6729984 h 6729984"/>
              <a:gd name="connsiteX6" fmla="*/ 0 w 817037"/>
              <a:gd name="connsiteY6" fmla="*/ 6729984 h 6729984"/>
              <a:gd name="connsiteX7" fmla="*/ 0 w 817037"/>
              <a:gd name="connsiteY7" fmla="*/ 136176 h 6729984"/>
              <a:gd name="connsiteX8" fmla="*/ 136176 w 81703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37" h="6729984">
                <a:moveTo>
                  <a:pt x="817037" y="1121693"/>
                </a:moveTo>
                <a:lnTo>
                  <a:pt x="817037" y="5608291"/>
                </a:lnTo>
                <a:cubicBezTo>
                  <a:pt x="817037" y="6227783"/>
                  <a:pt x="809635" y="6729980"/>
                  <a:pt x="800505" y="6729980"/>
                </a:cubicBezTo>
                <a:lnTo>
                  <a:pt x="0" y="6729980"/>
                </a:lnTo>
                <a:lnTo>
                  <a:pt x="0" y="6729980"/>
                </a:lnTo>
                <a:lnTo>
                  <a:pt x="0" y="4"/>
                </a:lnTo>
                <a:lnTo>
                  <a:pt x="0" y="4"/>
                </a:lnTo>
                <a:lnTo>
                  <a:pt x="800505" y="4"/>
                </a:lnTo>
                <a:cubicBezTo>
                  <a:pt x="809635" y="4"/>
                  <a:pt x="817037" y="502201"/>
                  <a:pt x="817037" y="1121693"/>
                </a:cubicBezTo>
                <a:close/>
              </a:path>
            </a:pathLst>
          </a:custGeom>
          <a:solidFill>
            <a:schemeClr val="bg1">
              <a:lumMod val="75000"/>
            </a:schemeClr>
          </a:solidFill>
          <a:ln>
            <a:solidFill>
              <a:schemeClr val="accent1">
                <a:tint val="40000"/>
                <a:hueOff val="0"/>
                <a:satOff val="0"/>
                <a:lumOff val="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3709" rIns="287534" bIns="163710" numCol="1" spcCol="1270" anchor="ctr" anchorCtr="0">
            <a:noAutofit/>
          </a:bodyPr>
          <a:lstStyle/>
          <a:p>
            <a:pPr marL="0" lvl="1" algn="l" defTabSz="1244600">
              <a:lnSpc>
                <a:spcPct val="90000"/>
              </a:lnSpc>
              <a:spcBef>
                <a:spcPct val="0"/>
              </a:spcBef>
              <a:spcAft>
                <a:spcPct val="15000"/>
              </a:spcAft>
            </a:pPr>
            <a:r>
              <a:rPr lang="en-US" sz="2800" kern="1200" dirty="0">
                <a:solidFill>
                  <a:schemeClr val="tx1"/>
                </a:solidFill>
              </a:rPr>
              <a:t>Aging into Medicare does not depend on race</a:t>
            </a:r>
          </a:p>
        </p:txBody>
      </p:sp>
      <p:sp>
        <p:nvSpPr>
          <p:cNvPr id="12" name="Freeform 11">
            <a:extLst>
              <a:ext uri="{FF2B5EF4-FFF2-40B4-BE49-F238E27FC236}">
                <a16:creationId xmlns:a16="http://schemas.microsoft.com/office/drawing/2014/main" id="{6037DCA7-E872-9C49-93ED-7C81402BF618}"/>
              </a:ext>
            </a:extLst>
          </p:cNvPr>
          <p:cNvSpPr/>
          <p:nvPr/>
        </p:nvSpPr>
        <p:spPr>
          <a:xfrm>
            <a:off x="3790121" y="1987673"/>
            <a:ext cx="7871791" cy="817038"/>
          </a:xfrm>
          <a:custGeom>
            <a:avLst/>
            <a:gdLst>
              <a:gd name="connsiteX0" fmla="*/ 136176 w 817037"/>
              <a:gd name="connsiteY0" fmla="*/ 0 h 6729984"/>
              <a:gd name="connsiteX1" fmla="*/ 680861 w 817037"/>
              <a:gd name="connsiteY1" fmla="*/ 0 h 6729984"/>
              <a:gd name="connsiteX2" fmla="*/ 817037 w 817037"/>
              <a:gd name="connsiteY2" fmla="*/ 136176 h 6729984"/>
              <a:gd name="connsiteX3" fmla="*/ 817037 w 817037"/>
              <a:gd name="connsiteY3" fmla="*/ 6729984 h 6729984"/>
              <a:gd name="connsiteX4" fmla="*/ 817037 w 817037"/>
              <a:gd name="connsiteY4" fmla="*/ 6729984 h 6729984"/>
              <a:gd name="connsiteX5" fmla="*/ 0 w 817037"/>
              <a:gd name="connsiteY5" fmla="*/ 6729984 h 6729984"/>
              <a:gd name="connsiteX6" fmla="*/ 0 w 817037"/>
              <a:gd name="connsiteY6" fmla="*/ 6729984 h 6729984"/>
              <a:gd name="connsiteX7" fmla="*/ 0 w 817037"/>
              <a:gd name="connsiteY7" fmla="*/ 136176 h 6729984"/>
              <a:gd name="connsiteX8" fmla="*/ 136176 w 81703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37" h="6729984">
                <a:moveTo>
                  <a:pt x="817037" y="1121693"/>
                </a:moveTo>
                <a:lnTo>
                  <a:pt x="817037" y="5608291"/>
                </a:lnTo>
                <a:cubicBezTo>
                  <a:pt x="817037" y="6227783"/>
                  <a:pt x="809635" y="6729980"/>
                  <a:pt x="800505" y="6729980"/>
                </a:cubicBezTo>
                <a:lnTo>
                  <a:pt x="0" y="6729980"/>
                </a:lnTo>
                <a:lnTo>
                  <a:pt x="0" y="6729980"/>
                </a:lnTo>
                <a:lnTo>
                  <a:pt x="0" y="4"/>
                </a:lnTo>
                <a:lnTo>
                  <a:pt x="0" y="4"/>
                </a:lnTo>
                <a:lnTo>
                  <a:pt x="800505" y="4"/>
                </a:lnTo>
                <a:cubicBezTo>
                  <a:pt x="809635" y="4"/>
                  <a:pt x="817037" y="502201"/>
                  <a:pt x="817037" y="1121693"/>
                </a:cubicBezTo>
                <a:close/>
              </a:path>
            </a:pathLst>
          </a:custGeom>
          <a:solidFill>
            <a:schemeClr val="bg1"/>
          </a:solidFill>
          <a:ln>
            <a:solidFill>
              <a:schemeClr val="accent1">
                <a:tint val="40000"/>
                <a:hueOff val="0"/>
                <a:satOff val="0"/>
                <a:lumOff val="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3709" rIns="287534" bIns="163710" numCol="1" spcCol="1270" anchor="ctr" anchorCtr="0">
            <a:noAutofit/>
          </a:bodyPr>
          <a:lstStyle/>
          <a:p>
            <a:pPr marL="0" lvl="1" algn="l" defTabSz="1244600">
              <a:lnSpc>
                <a:spcPct val="90000"/>
              </a:lnSpc>
              <a:spcBef>
                <a:spcPct val="0"/>
              </a:spcBef>
              <a:spcAft>
                <a:spcPct val="15000"/>
              </a:spcAft>
            </a:pPr>
            <a:r>
              <a:rPr lang="en-US" sz="2800" dirty="0">
                <a:solidFill>
                  <a:schemeClr val="tx1"/>
                </a:solidFill>
              </a:rPr>
              <a:t>Blacks survive longer than whites</a:t>
            </a:r>
            <a:endParaRPr lang="en-US" sz="2800" kern="1200" dirty="0">
              <a:solidFill>
                <a:schemeClr val="tx1"/>
              </a:solidFill>
            </a:endParaRPr>
          </a:p>
        </p:txBody>
      </p:sp>
      <p:sp>
        <p:nvSpPr>
          <p:cNvPr id="13" name="Freeform 12">
            <a:extLst>
              <a:ext uri="{FF2B5EF4-FFF2-40B4-BE49-F238E27FC236}">
                <a16:creationId xmlns:a16="http://schemas.microsoft.com/office/drawing/2014/main" id="{2E71AC2B-7753-1F4A-B781-B32099ED8CA6}"/>
              </a:ext>
            </a:extLst>
          </p:cNvPr>
          <p:cNvSpPr/>
          <p:nvPr/>
        </p:nvSpPr>
        <p:spPr>
          <a:xfrm>
            <a:off x="3790121" y="3237501"/>
            <a:ext cx="7871791" cy="817038"/>
          </a:xfrm>
          <a:custGeom>
            <a:avLst/>
            <a:gdLst>
              <a:gd name="connsiteX0" fmla="*/ 136176 w 817037"/>
              <a:gd name="connsiteY0" fmla="*/ 0 h 6729984"/>
              <a:gd name="connsiteX1" fmla="*/ 680861 w 817037"/>
              <a:gd name="connsiteY1" fmla="*/ 0 h 6729984"/>
              <a:gd name="connsiteX2" fmla="*/ 817037 w 817037"/>
              <a:gd name="connsiteY2" fmla="*/ 136176 h 6729984"/>
              <a:gd name="connsiteX3" fmla="*/ 817037 w 817037"/>
              <a:gd name="connsiteY3" fmla="*/ 6729984 h 6729984"/>
              <a:gd name="connsiteX4" fmla="*/ 817037 w 817037"/>
              <a:gd name="connsiteY4" fmla="*/ 6729984 h 6729984"/>
              <a:gd name="connsiteX5" fmla="*/ 0 w 817037"/>
              <a:gd name="connsiteY5" fmla="*/ 6729984 h 6729984"/>
              <a:gd name="connsiteX6" fmla="*/ 0 w 817037"/>
              <a:gd name="connsiteY6" fmla="*/ 6729984 h 6729984"/>
              <a:gd name="connsiteX7" fmla="*/ 0 w 817037"/>
              <a:gd name="connsiteY7" fmla="*/ 136176 h 6729984"/>
              <a:gd name="connsiteX8" fmla="*/ 136176 w 81703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37" h="6729984">
                <a:moveTo>
                  <a:pt x="817037" y="1121693"/>
                </a:moveTo>
                <a:lnTo>
                  <a:pt x="817037" y="5608291"/>
                </a:lnTo>
                <a:cubicBezTo>
                  <a:pt x="817037" y="6227783"/>
                  <a:pt x="809635" y="6729980"/>
                  <a:pt x="800505" y="6729980"/>
                </a:cubicBezTo>
                <a:lnTo>
                  <a:pt x="0" y="6729980"/>
                </a:lnTo>
                <a:lnTo>
                  <a:pt x="0" y="6729980"/>
                </a:lnTo>
                <a:lnTo>
                  <a:pt x="0" y="4"/>
                </a:lnTo>
                <a:lnTo>
                  <a:pt x="0" y="4"/>
                </a:lnTo>
                <a:lnTo>
                  <a:pt x="800505" y="4"/>
                </a:lnTo>
                <a:cubicBezTo>
                  <a:pt x="809635" y="4"/>
                  <a:pt x="817037" y="502201"/>
                  <a:pt x="817037" y="1121693"/>
                </a:cubicBezTo>
                <a:close/>
              </a:path>
            </a:pathLst>
          </a:custGeom>
          <a:solidFill>
            <a:schemeClr val="bg1"/>
          </a:solidFill>
          <a:ln>
            <a:solidFill>
              <a:schemeClr val="accent1">
                <a:tint val="40000"/>
                <a:hueOff val="0"/>
                <a:satOff val="0"/>
                <a:lumOff val="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3709" rIns="287534" bIns="163710" numCol="1" spcCol="1270" anchor="ctr" anchorCtr="0">
            <a:noAutofit/>
          </a:bodyPr>
          <a:lstStyle/>
          <a:p>
            <a:pPr marL="0" lvl="1" algn="l" defTabSz="1244600">
              <a:lnSpc>
                <a:spcPct val="90000"/>
              </a:lnSpc>
              <a:spcBef>
                <a:spcPct val="0"/>
              </a:spcBef>
              <a:spcAft>
                <a:spcPct val="15000"/>
              </a:spcAft>
            </a:pPr>
            <a:r>
              <a:rPr lang="en-US" sz="2800" kern="1200" dirty="0">
                <a:solidFill>
                  <a:schemeClr val="tx1"/>
                </a:solidFill>
              </a:rPr>
              <a:t>Blacks survive longer than whites</a:t>
            </a:r>
          </a:p>
        </p:txBody>
      </p:sp>
      <p:sp>
        <p:nvSpPr>
          <p:cNvPr id="14" name="Freeform 13">
            <a:extLst>
              <a:ext uri="{FF2B5EF4-FFF2-40B4-BE49-F238E27FC236}">
                <a16:creationId xmlns:a16="http://schemas.microsoft.com/office/drawing/2014/main" id="{4460D234-B19B-2443-BFCA-05AABC7BFE55}"/>
              </a:ext>
            </a:extLst>
          </p:cNvPr>
          <p:cNvSpPr/>
          <p:nvPr/>
        </p:nvSpPr>
        <p:spPr>
          <a:xfrm>
            <a:off x="3790121" y="4487328"/>
            <a:ext cx="7871791" cy="817038"/>
          </a:xfrm>
          <a:custGeom>
            <a:avLst/>
            <a:gdLst>
              <a:gd name="connsiteX0" fmla="*/ 136176 w 817037"/>
              <a:gd name="connsiteY0" fmla="*/ 0 h 6729984"/>
              <a:gd name="connsiteX1" fmla="*/ 680861 w 817037"/>
              <a:gd name="connsiteY1" fmla="*/ 0 h 6729984"/>
              <a:gd name="connsiteX2" fmla="*/ 817037 w 817037"/>
              <a:gd name="connsiteY2" fmla="*/ 136176 h 6729984"/>
              <a:gd name="connsiteX3" fmla="*/ 817037 w 817037"/>
              <a:gd name="connsiteY3" fmla="*/ 6729984 h 6729984"/>
              <a:gd name="connsiteX4" fmla="*/ 817037 w 817037"/>
              <a:gd name="connsiteY4" fmla="*/ 6729984 h 6729984"/>
              <a:gd name="connsiteX5" fmla="*/ 0 w 817037"/>
              <a:gd name="connsiteY5" fmla="*/ 6729984 h 6729984"/>
              <a:gd name="connsiteX6" fmla="*/ 0 w 817037"/>
              <a:gd name="connsiteY6" fmla="*/ 6729984 h 6729984"/>
              <a:gd name="connsiteX7" fmla="*/ 0 w 817037"/>
              <a:gd name="connsiteY7" fmla="*/ 136176 h 6729984"/>
              <a:gd name="connsiteX8" fmla="*/ 136176 w 81703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37" h="6729984">
                <a:moveTo>
                  <a:pt x="817037" y="1121693"/>
                </a:moveTo>
                <a:lnTo>
                  <a:pt x="817037" y="5608291"/>
                </a:lnTo>
                <a:cubicBezTo>
                  <a:pt x="817037" y="6227783"/>
                  <a:pt x="809635" y="6729980"/>
                  <a:pt x="800505" y="6729980"/>
                </a:cubicBezTo>
                <a:lnTo>
                  <a:pt x="0" y="6729980"/>
                </a:lnTo>
                <a:lnTo>
                  <a:pt x="0" y="6729980"/>
                </a:lnTo>
                <a:lnTo>
                  <a:pt x="0" y="4"/>
                </a:lnTo>
                <a:lnTo>
                  <a:pt x="0" y="4"/>
                </a:lnTo>
                <a:lnTo>
                  <a:pt x="800505" y="4"/>
                </a:lnTo>
                <a:cubicBezTo>
                  <a:pt x="809635" y="4"/>
                  <a:pt x="817037" y="502201"/>
                  <a:pt x="817037" y="1121693"/>
                </a:cubicBezTo>
                <a:close/>
              </a:path>
            </a:pathLst>
          </a:custGeom>
          <a:solidFill>
            <a:schemeClr val="bg1"/>
          </a:solidFill>
          <a:ln>
            <a:solidFill>
              <a:schemeClr val="accent1">
                <a:tint val="40000"/>
                <a:hueOff val="0"/>
                <a:satOff val="0"/>
                <a:lumOff val="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63709" rIns="287534" bIns="163710" numCol="1" spcCol="1270" anchor="ctr" anchorCtr="0">
            <a:noAutofit/>
          </a:bodyPr>
          <a:lstStyle/>
          <a:p>
            <a:pPr marL="0" lvl="1" algn="l" defTabSz="1244600">
              <a:lnSpc>
                <a:spcPct val="90000"/>
              </a:lnSpc>
              <a:spcBef>
                <a:spcPct val="0"/>
              </a:spcBef>
              <a:spcAft>
                <a:spcPct val="15000"/>
              </a:spcAft>
            </a:pPr>
            <a:r>
              <a:rPr lang="en-US" sz="2800" kern="1200" dirty="0">
                <a:solidFill>
                  <a:schemeClr val="tx1"/>
                </a:solidFill>
              </a:rPr>
              <a:t>Mortality rates quickly match across races</a:t>
            </a:r>
          </a:p>
        </p:txBody>
      </p:sp>
      <p:sp>
        <p:nvSpPr>
          <p:cNvPr id="2" name="Title 1"/>
          <p:cNvSpPr>
            <a:spLocks noGrp="1"/>
          </p:cNvSpPr>
          <p:nvPr>
            <p:ph type="title"/>
          </p:nvPr>
        </p:nvSpPr>
        <p:spPr/>
        <p:txBody>
          <a:bodyPr>
            <a:noAutofit/>
          </a:bodyPr>
          <a:lstStyle/>
          <a:p>
            <a:r>
              <a:rPr lang="en-US" dirty="0"/>
              <a:t>Universal Healthcare Means</a:t>
            </a:r>
            <a:br>
              <a:rPr lang="en-US" dirty="0"/>
            </a:br>
            <a:r>
              <a:rPr lang="en-US" dirty="0"/>
              <a:t> </a:t>
            </a:r>
          </a:p>
        </p:txBody>
      </p:sp>
      <p:sp>
        <p:nvSpPr>
          <p:cNvPr id="18" name="TextBox 17"/>
          <p:cNvSpPr txBox="1"/>
          <p:nvPr/>
        </p:nvSpPr>
        <p:spPr>
          <a:xfrm>
            <a:off x="838199" y="921247"/>
            <a:ext cx="9663223" cy="769441"/>
          </a:xfrm>
          <a:prstGeom prst="rect">
            <a:avLst/>
          </a:prstGeom>
          <a:noFill/>
        </p:spPr>
        <p:txBody>
          <a:bodyPr wrap="none" rtlCol="0">
            <a:spAutoFit/>
          </a:bodyPr>
          <a:lstStyle/>
          <a:p>
            <a:pPr>
              <a:spcAft>
                <a:spcPts val="1200"/>
              </a:spcAft>
            </a:pPr>
            <a:r>
              <a:rPr lang="en-US" sz="4400" b="1" dirty="0">
                <a:solidFill>
                  <a:srgbClr val="FFFF00"/>
                </a:solidFill>
              </a:rPr>
              <a:t>Racial Disparities Nearly Disappear</a:t>
            </a:r>
          </a:p>
        </p:txBody>
      </p:sp>
      <p:sp>
        <p:nvSpPr>
          <p:cNvPr id="7" name="Text Placeholder 6">
            <a:extLst>
              <a:ext uri="{FF2B5EF4-FFF2-40B4-BE49-F238E27FC236}">
                <a16:creationId xmlns:a16="http://schemas.microsoft.com/office/drawing/2014/main" id="{A32AA9E0-7354-9B46-93A6-14864E6C0428}"/>
              </a:ext>
            </a:extLst>
          </p:cNvPr>
          <p:cNvSpPr>
            <a:spLocks noGrp="1"/>
          </p:cNvSpPr>
          <p:nvPr>
            <p:ph type="body" idx="10"/>
          </p:nvPr>
        </p:nvSpPr>
        <p:spPr/>
        <p:txBody>
          <a:bodyPr>
            <a:normAutofit fontScale="92500" lnSpcReduction="10000"/>
          </a:bodyPr>
          <a:lstStyle/>
          <a:p>
            <a:pPr lvl="0">
              <a:lnSpc>
                <a:spcPct val="120000"/>
              </a:lnSpc>
              <a:spcBef>
                <a:spcPts val="0"/>
              </a:spcBef>
            </a:pPr>
            <a:r>
              <a:rPr lang="en-US" dirty="0">
                <a:solidFill>
                  <a:srgbClr val="FFFFFF"/>
                </a:solidFill>
              </a:rPr>
              <a:t>Dialysis: https://</a:t>
            </a:r>
            <a:r>
              <a:rPr lang="en-US" dirty="0" err="1">
                <a:solidFill>
                  <a:srgbClr val="FFFFFF"/>
                </a:solidFill>
              </a:rPr>
              <a:t>www.ncbi.nlm.nih.gov</a:t>
            </a:r>
            <a:r>
              <a:rPr lang="en-US" dirty="0">
                <a:solidFill>
                  <a:srgbClr val="FFFFFF"/>
                </a:solidFill>
              </a:rPr>
              <a:t>/</a:t>
            </a:r>
            <a:r>
              <a:rPr lang="en-US" dirty="0" err="1">
                <a:solidFill>
                  <a:srgbClr val="FFFFFF"/>
                </a:solidFill>
              </a:rPr>
              <a:t>pmc</a:t>
            </a:r>
            <a:r>
              <a:rPr lang="en-US" dirty="0">
                <a:solidFill>
                  <a:srgbClr val="FFFFFF"/>
                </a:solidFill>
              </a:rPr>
              <a:t>/articles/PMC2601720/ Accessed Sept 30 2017</a:t>
            </a:r>
          </a:p>
          <a:p>
            <a:pPr lvl="0">
              <a:lnSpc>
                <a:spcPct val="120000"/>
              </a:lnSpc>
              <a:spcBef>
                <a:spcPts val="0"/>
              </a:spcBef>
            </a:pPr>
            <a:r>
              <a:rPr lang="en-US" dirty="0">
                <a:solidFill>
                  <a:srgbClr val="FFFFFF"/>
                </a:solidFill>
              </a:rPr>
              <a:t>VA: http://</a:t>
            </a:r>
            <a:r>
              <a:rPr lang="en-US" dirty="0" err="1">
                <a:solidFill>
                  <a:srgbClr val="FFFFFF"/>
                </a:solidFill>
              </a:rPr>
              <a:t>www.latimes.com</a:t>
            </a:r>
            <a:r>
              <a:rPr lang="en-US" dirty="0">
                <a:solidFill>
                  <a:srgbClr val="FFFFFF"/>
                </a:solidFill>
              </a:rPr>
              <a:t>/science/</a:t>
            </a:r>
            <a:r>
              <a:rPr lang="en-US" dirty="0" err="1">
                <a:solidFill>
                  <a:srgbClr val="FFFFFF"/>
                </a:solidFill>
              </a:rPr>
              <a:t>sciencenow</a:t>
            </a:r>
            <a:r>
              <a:rPr lang="en-US" dirty="0">
                <a:solidFill>
                  <a:srgbClr val="FFFFFF"/>
                </a:solidFill>
              </a:rPr>
              <a:t>/la-sci-sn-health-racial-disparities-va-20150922-story.html</a:t>
            </a:r>
          </a:p>
          <a:p>
            <a:pPr lvl="0">
              <a:lnSpc>
                <a:spcPct val="120000"/>
              </a:lnSpc>
              <a:spcBef>
                <a:spcPts val="0"/>
              </a:spcBef>
            </a:pPr>
            <a:r>
              <a:rPr lang="en-US" dirty="0">
                <a:solidFill>
                  <a:srgbClr val="FFFFFF"/>
                </a:solidFill>
              </a:rPr>
              <a:t>DOI: 10.1161/CIRCULATIONAHA.114.015124; </a:t>
            </a:r>
            <a:r>
              <a:rPr lang="en-US" dirty="0" err="1">
                <a:solidFill>
                  <a:srgbClr val="FFFFFF"/>
                </a:solidFill>
              </a:rPr>
              <a:t>Kovesdy</a:t>
            </a:r>
            <a:r>
              <a:rPr lang="en-US" dirty="0">
                <a:solidFill>
                  <a:srgbClr val="FFFFFF"/>
                </a:solidFill>
              </a:rPr>
              <a:t>, Norris, Boulware, et. al, Circulation, Sept 18, 2015 </a:t>
            </a:r>
          </a:p>
          <a:p>
            <a:pPr lvl="0">
              <a:lnSpc>
                <a:spcPct val="120000"/>
              </a:lnSpc>
              <a:spcBef>
                <a:spcPts val="0"/>
              </a:spcBef>
            </a:pPr>
            <a:r>
              <a:rPr lang="en-US" dirty="0" err="1">
                <a:solidFill>
                  <a:srgbClr val="FFFFFF"/>
                </a:solidFill>
              </a:rPr>
              <a:t>Medicare:Thielke</a:t>
            </a:r>
            <a:r>
              <a:rPr lang="en-US" dirty="0">
                <a:solidFill>
                  <a:srgbClr val="FFFFFF"/>
                </a:solidFill>
              </a:rPr>
              <a:t>, Stephen, et al. J </a:t>
            </a:r>
            <a:r>
              <a:rPr lang="en-US" dirty="0" err="1">
                <a:solidFill>
                  <a:srgbClr val="FFFFFF"/>
                </a:solidFill>
              </a:rPr>
              <a:t>Pers</a:t>
            </a:r>
            <a:r>
              <a:rPr lang="en-US" dirty="0">
                <a:solidFill>
                  <a:srgbClr val="FFFFFF"/>
                </a:solidFill>
              </a:rPr>
              <a:t> Med 2015;5(4):440-451  </a:t>
            </a:r>
            <a:r>
              <a:rPr lang="pl-PL" dirty="0">
                <a:solidFill>
                  <a:srgbClr val="FFFFFF"/>
                </a:solidFill>
              </a:rPr>
              <a:t>doi:  10.3390/jpm5040440  </a:t>
            </a:r>
            <a:r>
              <a:rPr lang="pl-PL" dirty="0" err="1">
                <a:solidFill>
                  <a:srgbClr val="FFFFFF"/>
                </a:solidFill>
              </a:rPr>
              <a:t>Accessed</a:t>
            </a:r>
            <a:r>
              <a:rPr lang="pl-PL" dirty="0">
                <a:solidFill>
                  <a:srgbClr val="FFFFFF"/>
                </a:solidFill>
              </a:rPr>
              <a:t> </a:t>
            </a:r>
            <a:r>
              <a:rPr lang="pl-PL" dirty="0" err="1">
                <a:solidFill>
                  <a:srgbClr val="FFFFFF"/>
                </a:solidFill>
              </a:rPr>
              <a:t>Oct</a:t>
            </a:r>
            <a:r>
              <a:rPr lang="pl-PL" dirty="0">
                <a:solidFill>
                  <a:srgbClr val="FFFFFF"/>
                </a:solidFill>
              </a:rPr>
              <a:t>. 4, 2017</a:t>
            </a:r>
            <a:endParaRPr lang="en-US" dirty="0">
              <a:solidFill>
                <a:srgbClr val="FFFFFF"/>
              </a:solidFill>
            </a:endParaRPr>
          </a:p>
        </p:txBody>
      </p:sp>
      <p:sp>
        <p:nvSpPr>
          <p:cNvPr id="6" name="Freeform 5">
            <a:extLst>
              <a:ext uri="{FF2B5EF4-FFF2-40B4-BE49-F238E27FC236}">
                <a16:creationId xmlns:a16="http://schemas.microsoft.com/office/drawing/2014/main" id="{E689AAF0-B9C6-4F48-B807-084677724E6F}"/>
              </a:ext>
            </a:extLst>
          </p:cNvPr>
          <p:cNvSpPr/>
          <p:nvPr/>
        </p:nvSpPr>
        <p:spPr>
          <a:xfrm>
            <a:off x="838199" y="1885543"/>
            <a:ext cx="3045694" cy="1021296"/>
          </a:xfrm>
          <a:custGeom>
            <a:avLst/>
            <a:gdLst>
              <a:gd name="connsiteX0" fmla="*/ 0 w 3307757"/>
              <a:gd name="connsiteY0" fmla="*/ 170219 h 1021296"/>
              <a:gd name="connsiteX1" fmla="*/ 170219 w 3307757"/>
              <a:gd name="connsiteY1" fmla="*/ 0 h 1021296"/>
              <a:gd name="connsiteX2" fmla="*/ 3137538 w 3307757"/>
              <a:gd name="connsiteY2" fmla="*/ 0 h 1021296"/>
              <a:gd name="connsiteX3" fmla="*/ 3307757 w 3307757"/>
              <a:gd name="connsiteY3" fmla="*/ 170219 h 1021296"/>
              <a:gd name="connsiteX4" fmla="*/ 3307757 w 3307757"/>
              <a:gd name="connsiteY4" fmla="*/ 851077 h 1021296"/>
              <a:gd name="connsiteX5" fmla="*/ 3137538 w 3307757"/>
              <a:gd name="connsiteY5" fmla="*/ 1021296 h 1021296"/>
              <a:gd name="connsiteX6" fmla="*/ 170219 w 3307757"/>
              <a:gd name="connsiteY6" fmla="*/ 1021296 h 1021296"/>
              <a:gd name="connsiteX7" fmla="*/ 0 w 3307757"/>
              <a:gd name="connsiteY7" fmla="*/ 851077 h 1021296"/>
              <a:gd name="connsiteX8" fmla="*/ 0 w 3307757"/>
              <a:gd name="connsiteY8" fmla="*/ 170219 h 102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757" h="1021296">
                <a:moveTo>
                  <a:pt x="0" y="170219"/>
                </a:moveTo>
                <a:cubicBezTo>
                  <a:pt x="0" y="76210"/>
                  <a:pt x="76210" y="0"/>
                  <a:pt x="170219" y="0"/>
                </a:cubicBezTo>
                <a:lnTo>
                  <a:pt x="3137538" y="0"/>
                </a:lnTo>
                <a:cubicBezTo>
                  <a:pt x="3231547" y="0"/>
                  <a:pt x="3307757" y="76210"/>
                  <a:pt x="3307757" y="170219"/>
                </a:cubicBezTo>
                <a:lnTo>
                  <a:pt x="3307757" y="851077"/>
                </a:lnTo>
                <a:cubicBezTo>
                  <a:pt x="3307757" y="945086"/>
                  <a:pt x="3231547" y="1021296"/>
                  <a:pt x="3137538" y="1021296"/>
                </a:cubicBezTo>
                <a:lnTo>
                  <a:pt x="170219" y="1021296"/>
                </a:lnTo>
                <a:cubicBezTo>
                  <a:pt x="76210" y="1021296"/>
                  <a:pt x="0" y="945086"/>
                  <a:pt x="0" y="851077"/>
                </a:cubicBezTo>
                <a:lnTo>
                  <a:pt x="0" y="170219"/>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016" tIns="118436" rIns="187016" bIns="118436" numCol="1" spcCol="1270" anchor="ctr" anchorCtr="0">
            <a:noAutofit/>
          </a:bodyPr>
          <a:lstStyle/>
          <a:p>
            <a:pPr marL="0" lvl="0" indent="0" algn="ctr" defTabSz="1600200">
              <a:lnSpc>
                <a:spcPct val="90000"/>
              </a:lnSpc>
              <a:spcBef>
                <a:spcPct val="0"/>
              </a:spcBef>
              <a:spcAft>
                <a:spcPct val="35000"/>
              </a:spcAft>
              <a:buNone/>
            </a:pPr>
            <a:r>
              <a:rPr lang="en-US" sz="3600" b="1" kern="1200" dirty="0"/>
              <a:t>Dialysis</a:t>
            </a:r>
          </a:p>
        </p:txBody>
      </p:sp>
      <p:sp>
        <p:nvSpPr>
          <p:cNvPr id="9" name="Freeform 8">
            <a:extLst>
              <a:ext uri="{FF2B5EF4-FFF2-40B4-BE49-F238E27FC236}">
                <a16:creationId xmlns:a16="http://schemas.microsoft.com/office/drawing/2014/main" id="{35A66273-135C-814C-9066-1C6BECAD2DC2}"/>
              </a:ext>
            </a:extLst>
          </p:cNvPr>
          <p:cNvSpPr/>
          <p:nvPr/>
        </p:nvSpPr>
        <p:spPr>
          <a:xfrm>
            <a:off x="838199" y="3135371"/>
            <a:ext cx="3045694" cy="1021296"/>
          </a:xfrm>
          <a:custGeom>
            <a:avLst/>
            <a:gdLst>
              <a:gd name="connsiteX0" fmla="*/ 0 w 3307757"/>
              <a:gd name="connsiteY0" fmla="*/ 170219 h 1021296"/>
              <a:gd name="connsiteX1" fmla="*/ 170219 w 3307757"/>
              <a:gd name="connsiteY1" fmla="*/ 0 h 1021296"/>
              <a:gd name="connsiteX2" fmla="*/ 3137538 w 3307757"/>
              <a:gd name="connsiteY2" fmla="*/ 0 h 1021296"/>
              <a:gd name="connsiteX3" fmla="*/ 3307757 w 3307757"/>
              <a:gd name="connsiteY3" fmla="*/ 170219 h 1021296"/>
              <a:gd name="connsiteX4" fmla="*/ 3307757 w 3307757"/>
              <a:gd name="connsiteY4" fmla="*/ 851077 h 1021296"/>
              <a:gd name="connsiteX5" fmla="*/ 3137538 w 3307757"/>
              <a:gd name="connsiteY5" fmla="*/ 1021296 h 1021296"/>
              <a:gd name="connsiteX6" fmla="*/ 170219 w 3307757"/>
              <a:gd name="connsiteY6" fmla="*/ 1021296 h 1021296"/>
              <a:gd name="connsiteX7" fmla="*/ 0 w 3307757"/>
              <a:gd name="connsiteY7" fmla="*/ 851077 h 1021296"/>
              <a:gd name="connsiteX8" fmla="*/ 0 w 3307757"/>
              <a:gd name="connsiteY8" fmla="*/ 170219 h 102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757" h="1021296">
                <a:moveTo>
                  <a:pt x="0" y="170219"/>
                </a:moveTo>
                <a:cubicBezTo>
                  <a:pt x="0" y="76210"/>
                  <a:pt x="76210" y="0"/>
                  <a:pt x="170219" y="0"/>
                </a:cubicBezTo>
                <a:lnTo>
                  <a:pt x="3137538" y="0"/>
                </a:lnTo>
                <a:cubicBezTo>
                  <a:pt x="3231547" y="0"/>
                  <a:pt x="3307757" y="76210"/>
                  <a:pt x="3307757" y="170219"/>
                </a:cubicBezTo>
                <a:lnTo>
                  <a:pt x="3307757" y="851077"/>
                </a:lnTo>
                <a:cubicBezTo>
                  <a:pt x="3307757" y="945086"/>
                  <a:pt x="3231547" y="1021296"/>
                  <a:pt x="3137538" y="1021296"/>
                </a:cubicBezTo>
                <a:lnTo>
                  <a:pt x="170219" y="1021296"/>
                </a:lnTo>
                <a:cubicBezTo>
                  <a:pt x="76210" y="1021296"/>
                  <a:pt x="0" y="945086"/>
                  <a:pt x="0" y="851077"/>
                </a:cubicBezTo>
                <a:lnTo>
                  <a:pt x="0" y="170219"/>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016" tIns="118436" rIns="187016" bIns="118436" numCol="1" spcCol="1270" anchor="ctr" anchorCtr="0">
            <a:noAutofit/>
          </a:bodyPr>
          <a:lstStyle/>
          <a:p>
            <a:pPr marL="0" lvl="0" indent="0" algn="ctr" defTabSz="1600200">
              <a:lnSpc>
                <a:spcPct val="90000"/>
              </a:lnSpc>
              <a:spcBef>
                <a:spcPct val="0"/>
              </a:spcBef>
              <a:spcAft>
                <a:spcPct val="35000"/>
              </a:spcAft>
              <a:buNone/>
            </a:pPr>
            <a:r>
              <a:rPr lang="en-US" sz="3600" b="1" kern="1200"/>
              <a:t>VA System</a:t>
            </a:r>
          </a:p>
        </p:txBody>
      </p:sp>
      <p:sp>
        <p:nvSpPr>
          <p:cNvPr id="11" name="Freeform 10">
            <a:extLst>
              <a:ext uri="{FF2B5EF4-FFF2-40B4-BE49-F238E27FC236}">
                <a16:creationId xmlns:a16="http://schemas.microsoft.com/office/drawing/2014/main" id="{B9805635-05EB-FF46-803F-28690CB352C5}"/>
              </a:ext>
            </a:extLst>
          </p:cNvPr>
          <p:cNvSpPr/>
          <p:nvPr/>
        </p:nvSpPr>
        <p:spPr>
          <a:xfrm>
            <a:off x="838199" y="4385198"/>
            <a:ext cx="3045694" cy="1021296"/>
          </a:xfrm>
          <a:custGeom>
            <a:avLst/>
            <a:gdLst>
              <a:gd name="connsiteX0" fmla="*/ 0 w 3307757"/>
              <a:gd name="connsiteY0" fmla="*/ 170219 h 1021296"/>
              <a:gd name="connsiteX1" fmla="*/ 170219 w 3307757"/>
              <a:gd name="connsiteY1" fmla="*/ 0 h 1021296"/>
              <a:gd name="connsiteX2" fmla="*/ 3137538 w 3307757"/>
              <a:gd name="connsiteY2" fmla="*/ 0 h 1021296"/>
              <a:gd name="connsiteX3" fmla="*/ 3307757 w 3307757"/>
              <a:gd name="connsiteY3" fmla="*/ 170219 h 1021296"/>
              <a:gd name="connsiteX4" fmla="*/ 3307757 w 3307757"/>
              <a:gd name="connsiteY4" fmla="*/ 851077 h 1021296"/>
              <a:gd name="connsiteX5" fmla="*/ 3137538 w 3307757"/>
              <a:gd name="connsiteY5" fmla="*/ 1021296 h 1021296"/>
              <a:gd name="connsiteX6" fmla="*/ 170219 w 3307757"/>
              <a:gd name="connsiteY6" fmla="*/ 1021296 h 1021296"/>
              <a:gd name="connsiteX7" fmla="*/ 0 w 3307757"/>
              <a:gd name="connsiteY7" fmla="*/ 851077 h 1021296"/>
              <a:gd name="connsiteX8" fmla="*/ 0 w 3307757"/>
              <a:gd name="connsiteY8" fmla="*/ 170219 h 102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757" h="1021296">
                <a:moveTo>
                  <a:pt x="0" y="170219"/>
                </a:moveTo>
                <a:cubicBezTo>
                  <a:pt x="0" y="76210"/>
                  <a:pt x="76210" y="0"/>
                  <a:pt x="170219" y="0"/>
                </a:cubicBezTo>
                <a:lnTo>
                  <a:pt x="3137538" y="0"/>
                </a:lnTo>
                <a:cubicBezTo>
                  <a:pt x="3231547" y="0"/>
                  <a:pt x="3307757" y="76210"/>
                  <a:pt x="3307757" y="170219"/>
                </a:cubicBezTo>
                <a:lnTo>
                  <a:pt x="3307757" y="851077"/>
                </a:lnTo>
                <a:cubicBezTo>
                  <a:pt x="3307757" y="945086"/>
                  <a:pt x="3231547" y="1021296"/>
                  <a:pt x="3137538" y="1021296"/>
                </a:cubicBezTo>
                <a:lnTo>
                  <a:pt x="170219" y="1021296"/>
                </a:lnTo>
                <a:cubicBezTo>
                  <a:pt x="76210" y="1021296"/>
                  <a:pt x="0" y="945086"/>
                  <a:pt x="0" y="851077"/>
                </a:cubicBezTo>
                <a:lnTo>
                  <a:pt x="0" y="170219"/>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016" tIns="118436" rIns="187016" bIns="118436" numCol="1" spcCol="1270" anchor="ctr" anchorCtr="0">
            <a:noAutofit/>
          </a:bodyPr>
          <a:lstStyle/>
          <a:p>
            <a:pPr marL="0" lvl="0" indent="0" algn="ctr" defTabSz="1600200">
              <a:lnSpc>
                <a:spcPct val="90000"/>
              </a:lnSpc>
              <a:spcBef>
                <a:spcPct val="0"/>
              </a:spcBef>
              <a:spcAft>
                <a:spcPct val="35000"/>
              </a:spcAft>
              <a:buNone/>
            </a:pPr>
            <a:r>
              <a:rPr lang="en-US" sz="3600" b="1" kern="1200" dirty="0"/>
              <a:t>Age 65+</a:t>
            </a:r>
          </a:p>
        </p:txBody>
      </p:sp>
    </p:spTree>
    <p:extLst>
      <p:ext uri="{BB962C8B-B14F-4D97-AF65-F5344CB8AC3E}">
        <p14:creationId xmlns:p14="http://schemas.microsoft.com/office/powerpoint/2010/main" val="365235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3" grpId="0" animBg="1"/>
      <p:bldP spid="14" grpId="0" animBg="1"/>
      <p:bldP spid="6"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3301715868"/>
              </p:ext>
            </p:extLst>
          </p:nvPr>
        </p:nvGraphicFramePr>
        <p:xfrm>
          <a:off x="571500" y="2008413"/>
          <a:ext cx="11154106" cy="3886896"/>
        </p:xfrm>
        <a:graphic>
          <a:graphicData uri="http://schemas.openxmlformats.org/drawingml/2006/table">
            <a:tbl>
              <a:tblPr firstRow="1" bandRow="1">
                <a:tableStyleId>{5C22544A-7EE6-4342-B048-85BDC9FD1C3A}</a:tableStyleId>
              </a:tblPr>
              <a:tblGrid>
                <a:gridCol w="5577053">
                  <a:extLst>
                    <a:ext uri="{9D8B030D-6E8A-4147-A177-3AD203B41FA5}">
                      <a16:colId xmlns:a16="http://schemas.microsoft.com/office/drawing/2014/main" val="2784099769"/>
                    </a:ext>
                  </a:extLst>
                </a:gridCol>
                <a:gridCol w="5577053">
                  <a:extLst>
                    <a:ext uri="{9D8B030D-6E8A-4147-A177-3AD203B41FA5}">
                      <a16:colId xmlns:a16="http://schemas.microsoft.com/office/drawing/2014/main" val="1054152827"/>
                    </a:ext>
                  </a:extLst>
                </a:gridCol>
              </a:tblGrid>
              <a:tr h="590399">
                <a:tc>
                  <a:txBody>
                    <a:bodyPr/>
                    <a:lstStyle/>
                    <a:p>
                      <a:pPr algn="ctr"/>
                      <a:r>
                        <a:rPr lang="en-US" sz="3600" dirty="0">
                          <a:effectLst>
                            <a:outerShdw blurRad="50800" dist="38100" dir="2700000" algn="tl" rotWithShape="0">
                              <a:prstClr val="black">
                                <a:alpha val="40000"/>
                              </a:prstClr>
                            </a:outerShdw>
                          </a:effectLst>
                        </a:rPr>
                        <a:t>Public Option</a:t>
                      </a: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600" dirty="0">
                          <a:effectLst>
                            <a:outerShdw blurRad="50800" dist="38100" dir="2700000" algn="tl" rotWithShape="0">
                              <a:prstClr val="black">
                                <a:alpha val="40000"/>
                              </a:prstClr>
                            </a:outerShdw>
                          </a:effectLst>
                        </a:rPr>
                        <a:t>Medicare for All</a:t>
                      </a: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246816">
                <a:tc>
                  <a:txBody>
                    <a:bodyPr/>
                    <a:lstStyle/>
                    <a:p>
                      <a:pPr algn="l">
                        <a:lnSpc>
                          <a:spcPct val="100000"/>
                        </a:lnSpc>
                        <a:spcAft>
                          <a:spcPts val="1200"/>
                        </a:spcAft>
                      </a:pPr>
                      <a:endParaRPr lang="en-US" sz="3600" b="0" dirty="0"/>
                    </a:p>
                  </a:txBody>
                  <a:tcPr marL="182880" marR="18288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400" b="0" i="0" u="none" strike="noStrike"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838200" y="365125"/>
            <a:ext cx="10526486" cy="1325563"/>
          </a:xfrm>
        </p:spPr>
        <p:txBody>
          <a:bodyPr>
            <a:normAutofit fontScale="90000"/>
          </a:bodyPr>
          <a:lstStyle/>
          <a:p>
            <a:r>
              <a:rPr lang="en-US" sz="2200" dirty="0"/>
              <a:t>Key health problem:</a:t>
            </a:r>
            <a:br>
              <a:rPr lang="en-US" sz="3100" dirty="0"/>
            </a:br>
            <a:r>
              <a:rPr lang="en-US" dirty="0"/>
              <a:t>People of Color Are More Likely </a:t>
            </a:r>
            <a:br>
              <a:rPr lang="en-US" dirty="0"/>
            </a:br>
            <a:r>
              <a:rPr lang="en-US" dirty="0"/>
              <a:t>To Be </a:t>
            </a:r>
            <a:r>
              <a:rPr lang="en-US" dirty="0">
                <a:solidFill>
                  <a:srgbClr val="FFFF00"/>
                </a:solidFill>
              </a:rPr>
              <a:t>Uninsured or Under-insured</a:t>
            </a:r>
          </a:p>
        </p:txBody>
      </p:sp>
      <p:sp>
        <p:nvSpPr>
          <p:cNvPr id="7" name="TextBox 6">
            <a:extLst>
              <a:ext uri="{FF2B5EF4-FFF2-40B4-BE49-F238E27FC236}">
                <a16:creationId xmlns:a16="http://schemas.microsoft.com/office/drawing/2014/main" id="{D4CA7161-5731-8042-8E99-C7F35C2E005C}"/>
              </a:ext>
            </a:extLst>
          </p:cNvPr>
          <p:cNvSpPr txBox="1"/>
          <p:nvPr/>
        </p:nvSpPr>
        <p:spPr>
          <a:xfrm>
            <a:off x="636379" y="2858269"/>
            <a:ext cx="5257800" cy="2831544"/>
          </a:xfrm>
          <a:prstGeom prst="rect">
            <a:avLst/>
          </a:prstGeom>
          <a:noFill/>
        </p:spPr>
        <p:txBody>
          <a:bodyPr wrap="square" rtlCol="0">
            <a:spAutoFit/>
          </a:bodyPr>
          <a:lstStyle/>
          <a:p>
            <a:pPr lvl="0">
              <a:spcAft>
                <a:spcPts val="1200"/>
              </a:spcAft>
            </a:pPr>
            <a:r>
              <a:rPr lang="en-US" b="1" dirty="0">
                <a:solidFill>
                  <a:schemeClr val="accent2"/>
                </a:solidFill>
              </a:rPr>
              <a:t>✘</a:t>
            </a:r>
            <a:r>
              <a:rPr lang="en-US" b="1" dirty="0">
                <a:solidFill>
                  <a:srgbClr val="000000"/>
                </a:solidFill>
              </a:rPr>
              <a:t> </a:t>
            </a:r>
            <a:r>
              <a:rPr lang="en-US" sz="2400" dirty="0">
                <a:solidFill>
                  <a:srgbClr val="000000"/>
                </a:solidFill>
              </a:rPr>
              <a:t>Public option plans are </a:t>
            </a:r>
            <a:r>
              <a:rPr lang="en-US" sz="2400" i="1" dirty="0">
                <a:solidFill>
                  <a:srgbClr val="000000"/>
                </a:solidFill>
              </a:rPr>
              <a:t>not</a:t>
            </a:r>
            <a:r>
              <a:rPr lang="en-US" sz="2400" dirty="0">
                <a:solidFill>
                  <a:srgbClr val="000000"/>
                </a:solidFill>
              </a:rPr>
              <a:t> universal and may still leave millions without coverage. </a:t>
            </a:r>
          </a:p>
          <a:p>
            <a:pPr lvl="0">
              <a:spcAft>
                <a:spcPts val="1200"/>
              </a:spcAft>
            </a:pPr>
            <a:r>
              <a:rPr lang="en-US" sz="2400" dirty="0">
                <a:solidFill>
                  <a:srgbClr val="000000"/>
                </a:solidFill>
              </a:rPr>
              <a:t>They do nothing to help people with expensive, low-quality private insurance that discourages the use of care.</a:t>
            </a:r>
            <a:endParaRPr lang="en-US" sz="3600" dirty="0">
              <a:solidFill>
                <a:srgbClr val="000000"/>
              </a:solidFill>
            </a:endParaRPr>
          </a:p>
        </p:txBody>
      </p:sp>
      <p:sp>
        <p:nvSpPr>
          <p:cNvPr id="9" name="TextBox 8">
            <a:extLst>
              <a:ext uri="{FF2B5EF4-FFF2-40B4-BE49-F238E27FC236}">
                <a16:creationId xmlns:a16="http://schemas.microsoft.com/office/drawing/2014/main" id="{B5EE7EE8-3DAB-E142-8BDF-77DA2416A909}"/>
              </a:ext>
            </a:extLst>
          </p:cNvPr>
          <p:cNvSpPr txBox="1"/>
          <p:nvPr/>
        </p:nvSpPr>
        <p:spPr>
          <a:xfrm>
            <a:off x="6297822" y="2858269"/>
            <a:ext cx="5427784" cy="2831544"/>
          </a:xfrm>
          <a:prstGeom prst="rect">
            <a:avLst/>
          </a:prstGeom>
          <a:noFill/>
        </p:spPr>
        <p:txBody>
          <a:bodyPr wrap="square" rtlCol="0">
            <a:spAutoFit/>
          </a:bodyPr>
          <a:lstStyle/>
          <a:p>
            <a:pPr lvl="0">
              <a:spcAft>
                <a:spcPts val="1200"/>
              </a:spcAft>
            </a:pPr>
            <a:r>
              <a:rPr lang="en-US" sz="2400" dirty="0">
                <a:solidFill>
                  <a:srgbClr val="000000"/>
                </a:solidFill>
              </a:rPr>
              <a:t>✔ Medicare for All provides comprehensive, lifelong coverage for </a:t>
            </a:r>
            <a:r>
              <a:rPr lang="en-US" sz="2400" i="1" dirty="0">
                <a:solidFill>
                  <a:srgbClr val="000000"/>
                </a:solidFill>
              </a:rPr>
              <a:t>everyone</a:t>
            </a:r>
            <a:r>
              <a:rPr lang="en-US" sz="2400" dirty="0">
                <a:solidFill>
                  <a:srgbClr val="000000"/>
                </a:solidFill>
              </a:rPr>
              <a:t>, regardless of income, age, or employment. </a:t>
            </a:r>
          </a:p>
          <a:p>
            <a:pPr lvl="0">
              <a:spcAft>
                <a:spcPts val="1200"/>
              </a:spcAft>
            </a:pPr>
            <a:r>
              <a:rPr lang="en-US" sz="2400" dirty="0">
                <a:solidFill>
                  <a:srgbClr val="000000"/>
                </a:solidFill>
              </a:rPr>
              <a:t>Patients get the care they need without premiums, copays, or deductibles.</a:t>
            </a:r>
          </a:p>
        </p:txBody>
      </p:sp>
    </p:spTree>
    <p:extLst>
      <p:ext uri="{BB962C8B-B14F-4D97-AF65-F5344CB8AC3E}">
        <p14:creationId xmlns:p14="http://schemas.microsoft.com/office/powerpoint/2010/main" val="1925622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2142507605"/>
              </p:ext>
            </p:extLst>
          </p:nvPr>
        </p:nvGraphicFramePr>
        <p:xfrm>
          <a:off x="571500" y="2008413"/>
          <a:ext cx="11154106" cy="3886896"/>
        </p:xfrm>
        <a:graphic>
          <a:graphicData uri="http://schemas.openxmlformats.org/drawingml/2006/table">
            <a:tbl>
              <a:tblPr firstRow="1" bandRow="1">
                <a:tableStyleId>{5C22544A-7EE6-4342-B048-85BDC9FD1C3A}</a:tableStyleId>
              </a:tblPr>
              <a:tblGrid>
                <a:gridCol w="5577053">
                  <a:extLst>
                    <a:ext uri="{9D8B030D-6E8A-4147-A177-3AD203B41FA5}">
                      <a16:colId xmlns:a16="http://schemas.microsoft.com/office/drawing/2014/main" val="2784099769"/>
                    </a:ext>
                  </a:extLst>
                </a:gridCol>
                <a:gridCol w="5577053">
                  <a:extLst>
                    <a:ext uri="{9D8B030D-6E8A-4147-A177-3AD203B41FA5}">
                      <a16:colId xmlns:a16="http://schemas.microsoft.com/office/drawing/2014/main" val="1054152827"/>
                    </a:ext>
                  </a:extLst>
                </a:gridCol>
              </a:tblGrid>
              <a:tr h="590399">
                <a:tc>
                  <a:txBody>
                    <a:bodyPr/>
                    <a:lstStyle/>
                    <a:p>
                      <a:pPr algn="ctr"/>
                      <a:r>
                        <a:rPr lang="en-US" sz="3600" dirty="0">
                          <a:effectLst>
                            <a:outerShdw blurRad="50800" dist="38100" dir="2700000" algn="tl" rotWithShape="0">
                              <a:prstClr val="black">
                                <a:alpha val="40000"/>
                              </a:prstClr>
                            </a:outerShdw>
                          </a:effectLst>
                        </a:rPr>
                        <a:t>Public Option</a:t>
                      </a: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600" dirty="0">
                          <a:effectLst>
                            <a:outerShdw blurRad="50800" dist="38100" dir="2700000" algn="tl" rotWithShape="0">
                              <a:prstClr val="black">
                                <a:alpha val="40000"/>
                              </a:prstClr>
                            </a:outerShdw>
                          </a:effectLst>
                        </a:rPr>
                        <a:t>Medicare for All</a:t>
                      </a: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246816">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4400" b="0" dirty="0"/>
                    </a:p>
                  </a:txBody>
                  <a:tcPr marL="182880" marR="18288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3200" b="0" i="0" u="none" strike="noStrike"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838200" y="365125"/>
            <a:ext cx="10526486" cy="1325563"/>
          </a:xfrm>
        </p:spPr>
        <p:txBody>
          <a:bodyPr>
            <a:normAutofit fontScale="90000"/>
          </a:bodyPr>
          <a:lstStyle/>
          <a:p>
            <a:r>
              <a:rPr lang="en-US" sz="2200" dirty="0"/>
              <a:t>Key health problem:</a:t>
            </a:r>
            <a:br>
              <a:rPr lang="en-US" sz="3100" dirty="0"/>
            </a:br>
            <a:r>
              <a:rPr lang="en-US" dirty="0"/>
              <a:t>People of Color Are More Likely to Die From </a:t>
            </a:r>
            <a:r>
              <a:rPr lang="en-US" dirty="0">
                <a:solidFill>
                  <a:srgbClr val="FFFF00"/>
                </a:solidFill>
              </a:rPr>
              <a:t>Preventable and Treatable Illnesses</a:t>
            </a:r>
          </a:p>
        </p:txBody>
      </p:sp>
      <p:sp>
        <p:nvSpPr>
          <p:cNvPr id="3" name="TextBox 2">
            <a:extLst>
              <a:ext uri="{FF2B5EF4-FFF2-40B4-BE49-F238E27FC236}">
                <a16:creationId xmlns:a16="http://schemas.microsoft.com/office/drawing/2014/main" id="{610DB62C-CD7F-EF4C-A53F-9D58E3750ADC}"/>
              </a:ext>
            </a:extLst>
          </p:cNvPr>
          <p:cNvSpPr txBox="1"/>
          <p:nvPr/>
        </p:nvSpPr>
        <p:spPr>
          <a:xfrm>
            <a:off x="703384" y="2756107"/>
            <a:ext cx="5392616" cy="3046988"/>
          </a:xfrm>
          <a:prstGeom prst="rect">
            <a:avLst/>
          </a:prstGeom>
          <a:noFill/>
        </p:spPr>
        <p:txBody>
          <a:bodyPr wrap="square" rtlCol="0">
            <a:spAutoFit/>
          </a:bodyPr>
          <a:lstStyle/>
          <a:p>
            <a:pPr>
              <a:spcAft>
                <a:spcPts val="1200"/>
              </a:spcAft>
            </a:pPr>
            <a:r>
              <a:rPr lang="en-US" sz="2400" dirty="0">
                <a:solidFill>
                  <a:schemeClr val="accent2"/>
                </a:solidFill>
              </a:rPr>
              <a:t>✘</a:t>
            </a:r>
            <a:r>
              <a:rPr lang="en-US" sz="2400" dirty="0">
                <a:solidFill>
                  <a:schemeClr val="dk1"/>
                </a:solidFill>
              </a:rPr>
              <a:t> Many public option proposals require expensive copays and deductibles, which prevent patients from seeking timely care for health problems. A public option would do nothing to help those on high-cost, low-quality private or employer health plans that discourage care. </a:t>
            </a:r>
            <a:endParaRPr lang="en-US" sz="4400" dirty="0"/>
          </a:p>
        </p:txBody>
      </p:sp>
      <p:sp>
        <p:nvSpPr>
          <p:cNvPr id="5" name="TextBox 4">
            <a:extLst>
              <a:ext uri="{FF2B5EF4-FFF2-40B4-BE49-F238E27FC236}">
                <a16:creationId xmlns:a16="http://schemas.microsoft.com/office/drawing/2014/main" id="{5F512DDC-CD8C-8A45-ABF1-00610D90EA2B}"/>
              </a:ext>
            </a:extLst>
          </p:cNvPr>
          <p:cNvSpPr txBox="1"/>
          <p:nvPr/>
        </p:nvSpPr>
        <p:spPr>
          <a:xfrm>
            <a:off x="6227884" y="2756107"/>
            <a:ext cx="5392617" cy="3046988"/>
          </a:xfrm>
          <a:prstGeom prst="rect">
            <a:avLst/>
          </a:prstGeom>
          <a:noFill/>
        </p:spPr>
        <p:txBody>
          <a:bodyPr wrap="square" rtlCol="0">
            <a:spAutoFit/>
          </a:bodyPr>
          <a:lstStyle/>
          <a:p>
            <a:pPr lvl="0">
              <a:spcAft>
                <a:spcPts val="1200"/>
              </a:spcAft>
            </a:pPr>
            <a:r>
              <a:rPr lang="en-US" sz="2400" dirty="0">
                <a:solidFill>
                  <a:srgbClr val="000000"/>
                </a:solidFill>
              </a:rPr>
              <a:t>✔ Medicare for All allows everyone to get the care they need </a:t>
            </a:r>
            <a:r>
              <a:rPr lang="en-US" sz="2400" i="1" dirty="0">
                <a:solidFill>
                  <a:srgbClr val="000000"/>
                </a:solidFill>
              </a:rPr>
              <a:t>when they need it</a:t>
            </a:r>
            <a:r>
              <a:rPr lang="en-US" sz="2400" dirty="0">
                <a:solidFill>
                  <a:srgbClr val="000000"/>
                </a:solidFill>
              </a:rPr>
              <a:t>, by providing lifelong coverage for </a:t>
            </a:r>
            <a:r>
              <a:rPr lang="en-US" sz="2400" i="1" dirty="0">
                <a:solidFill>
                  <a:srgbClr val="000000"/>
                </a:solidFill>
              </a:rPr>
              <a:t>all medically necessary care</a:t>
            </a:r>
            <a:r>
              <a:rPr lang="en-US" sz="2400" dirty="0">
                <a:solidFill>
                  <a:srgbClr val="000000"/>
                </a:solidFill>
              </a:rPr>
              <a:t>, including preventive and primary care, prenatal and maternal care, dental, mental health, prescriptions, and long-term care. </a:t>
            </a:r>
            <a:endParaRPr lang="en-US" sz="3200" dirty="0">
              <a:solidFill>
                <a:srgbClr val="000000"/>
              </a:solidFill>
            </a:endParaRPr>
          </a:p>
        </p:txBody>
      </p:sp>
    </p:spTree>
    <p:extLst>
      <p:ext uri="{BB962C8B-B14F-4D97-AF65-F5344CB8AC3E}">
        <p14:creationId xmlns:p14="http://schemas.microsoft.com/office/powerpoint/2010/main" val="85920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1678823114"/>
              </p:ext>
            </p:extLst>
          </p:nvPr>
        </p:nvGraphicFramePr>
        <p:xfrm>
          <a:off x="571500" y="2008413"/>
          <a:ext cx="11154106" cy="3886896"/>
        </p:xfrm>
        <a:graphic>
          <a:graphicData uri="http://schemas.openxmlformats.org/drawingml/2006/table">
            <a:tbl>
              <a:tblPr firstRow="1" bandRow="1">
                <a:tableStyleId>{5C22544A-7EE6-4342-B048-85BDC9FD1C3A}</a:tableStyleId>
              </a:tblPr>
              <a:tblGrid>
                <a:gridCol w="5577053">
                  <a:extLst>
                    <a:ext uri="{9D8B030D-6E8A-4147-A177-3AD203B41FA5}">
                      <a16:colId xmlns:a16="http://schemas.microsoft.com/office/drawing/2014/main" val="2784099769"/>
                    </a:ext>
                  </a:extLst>
                </a:gridCol>
                <a:gridCol w="5577053">
                  <a:extLst>
                    <a:ext uri="{9D8B030D-6E8A-4147-A177-3AD203B41FA5}">
                      <a16:colId xmlns:a16="http://schemas.microsoft.com/office/drawing/2014/main" val="1054152827"/>
                    </a:ext>
                  </a:extLst>
                </a:gridCol>
              </a:tblGrid>
              <a:tr h="590399">
                <a:tc>
                  <a:txBody>
                    <a:bodyPr/>
                    <a:lstStyle/>
                    <a:p>
                      <a:pPr algn="ctr"/>
                      <a:r>
                        <a:rPr lang="en-US" sz="3600" dirty="0">
                          <a:effectLst>
                            <a:outerShdw blurRad="50800" dist="38100" dir="2700000" algn="tl" rotWithShape="0">
                              <a:prstClr val="black">
                                <a:alpha val="40000"/>
                              </a:prstClr>
                            </a:outerShdw>
                          </a:effectLst>
                        </a:rPr>
                        <a:t>Public Option</a:t>
                      </a: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600" dirty="0">
                          <a:effectLst>
                            <a:outerShdw blurRad="50800" dist="38100" dir="2700000" algn="tl" rotWithShape="0">
                              <a:prstClr val="black">
                                <a:alpha val="40000"/>
                              </a:prstClr>
                            </a:outerShdw>
                          </a:effectLst>
                        </a:rPr>
                        <a:t>Medicare for All</a:t>
                      </a: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246816">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5400" b="0" dirty="0"/>
                    </a:p>
                  </a:txBody>
                  <a:tcPr marL="182880" marR="18288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4000" b="0" i="0" u="none" strike="noStrike"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838200" y="365125"/>
            <a:ext cx="10887406" cy="1512661"/>
          </a:xfrm>
        </p:spPr>
        <p:txBody>
          <a:bodyPr>
            <a:normAutofit fontScale="90000"/>
          </a:bodyPr>
          <a:lstStyle/>
          <a:p>
            <a:r>
              <a:rPr lang="en-US" sz="2200" dirty="0"/>
              <a:t>Key health problem for minority and low-income communities:</a:t>
            </a:r>
            <a:br>
              <a:rPr lang="en-US" sz="2200" dirty="0"/>
            </a:br>
            <a:r>
              <a:rPr lang="en-US" sz="4000" dirty="0">
                <a:solidFill>
                  <a:srgbClr val="FFFF00"/>
                </a:solidFill>
              </a:rPr>
              <a:t>Fewer Healthcare Facilities</a:t>
            </a:r>
            <a:r>
              <a:rPr lang="en-US" sz="4000" dirty="0"/>
              <a:t>; Existing Facilities Are Under-resourced and in Danger of Closing</a:t>
            </a:r>
            <a:endParaRPr lang="en-US" dirty="0"/>
          </a:p>
        </p:txBody>
      </p:sp>
      <p:sp>
        <p:nvSpPr>
          <p:cNvPr id="3" name="TextBox 2">
            <a:extLst>
              <a:ext uri="{FF2B5EF4-FFF2-40B4-BE49-F238E27FC236}">
                <a16:creationId xmlns:a16="http://schemas.microsoft.com/office/drawing/2014/main" id="{1A61CA0D-8954-074E-9027-F4F86D315789}"/>
              </a:ext>
            </a:extLst>
          </p:cNvPr>
          <p:cNvSpPr txBox="1"/>
          <p:nvPr/>
        </p:nvSpPr>
        <p:spPr>
          <a:xfrm>
            <a:off x="685800" y="2768779"/>
            <a:ext cx="5410200" cy="2831544"/>
          </a:xfrm>
          <a:prstGeom prst="rect">
            <a:avLst/>
          </a:prstGeom>
          <a:noFill/>
        </p:spPr>
        <p:txBody>
          <a:bodyPr wrap="square" rtlCol="0">
            <a:spAutoFit/>
          </a:bodyPr>
          <a:lstStyle/>
          <a:p>
            <a:pPr lvl="0">
              <a:spcAft>
                <a:spcPts val="1200"/>
              </a:spcAft>
              <a:defRPr/>
            </a:pPr>
            <a:r>
              <a:rPr lang="en-US" sz="2400" dirty="0">
                <a:solidFill>
                  <a:schemeClr val="accent2"/>
                </a:solidFill>
              </a:rPr>
              <a:t>✘</a:t>
            </a:r>
            <a:r>
              <a:rPr lang="en-US" sz="2400" dirty="0">
                <a:solidFill>
                  <a:srgbClr val="000000"/>
                </a:solidFill>
              </a:rPr>
              <a:t> Public option plans do nothing to equalize funding or direct resources to underfunded facilities. </a:t>
            </a:r>
          </a:p>
          <a:p>
            <a:pPr lvl="0">
              <a:spcAft>
                <a:spcPts val="1200"/>
              </a:spcAft>
              <a:defRPr/>
            </a:pPr>
            <a:r>
              <a:rPr lang="en-US" sz="2400" dirty="0">
                <a:solidFill>
                  <a:srgbClr val="000000"/>
                </a:solidFill>
              </a:rPr>
              <a:t>Many patients in low-income communities would still be uninsured, leaving hospitals and clinics to provide uncompensated care.</a:t>
            </a:r>
            <a:endParaRPr lang="en-US" sz="5400" dirty="0">
              <a:solidFill>
                <a:srgbClr val="000000"/>
              </a:solidFill>
            </a:endParaRPr>
          </a:p>
        </p:txBody>
      </p:sp>
      <p:sp>
        <p:nvSpPr>
          <p:cNvPr id="5" name="TextBox 4">
            <a:extLst>
              <a:ext uri="{FF2B5EF4-FFF2-40B4-BE49-F238E27FC236}">
                <a16:creationId xmlns:a16="http://schemas.microsoft.com/office/drawing/2014/main" id="{C8312649-74F4-9C4F-A4FC-3F90E1053F94}"/>
              </a:ext>
            </a:extLst>
          </p:cNvPr>
          <p:cNvSpPr txBox="1"/>
          <p:nvPr/>
        </p:nvSpPr>
        <p:spPr>
          <a:xfrm>
            <a:off x="6281903" y="2764572"/>
            <a:ext cx="5338597" cy="2462213"/>
          </a:xfrm>
          <a:prstGeom prst="rect">
            <a:avLst/>
          </a:prstGeom>
          <a:noFill/>
        </p:spPr>
        <p:txBody>
          <a:bodyPr wrap="square" rtlCol="0">
            <a:spAutoFit/>
          </a:bodyPr>
          <a:lstStyle/>
          <a:p>
            <a:pPr lvl="0">
              <a:spcAft>
                <a:spcPts val="1200"/>
              </a:spcAft>
            </a:pPr>
            <a:r>
              <a:rPr lang="en-US" sz="2400" dirty="0">
                <a:solidFill>
                  <a:srgbClr val="000000"/>
                </a:solidFill>
              </a:rPr>
              <a:t>✔ Since Medicare for All covers everyone, providers and hospitals are compensated equally for patient care.</a:t>
            </a:r>
          </a:p>
          <a:p>
            <a:pPr lvl="0">
              <a:spcAft>
                <a:spcPts val="1200"/>
              </a:spcAft>
            </a:pPr>
            <a:r>
              <a:rPr lang="en-US" sz="2400" dirty="0">
                <a:solidFill>
                  <a:srgbClr val="000000"/>
                </a:solidFill>
              </a:rPr>
              <a:t>Medicare for All funds hospitals through global budgets based on </a:t>
            </a:r>
            <a:r>
              <a:rPr lang="en-US" sz="2400" i="1" dirty="0">
                <a:solidFill>
                  <a:srgbClr val="000000"/>
                </a:solidFill>
              </a:rPr>
              <a:t>community needs</a:t>
            </a:r>
            <a:r>
              <a:rPr lang="en-US" sz="2400" dirty="0">
                <a:solidFill>
                  <a:srgbClr val="000000"/>
                </a:solidFill>
              </a:rPr>
              <a:t> — not profits. </a:t>
            </a:r>
            <a:endParaRPr lang="en-US" sz="4000" dirty="0">
              <a:solidFill>
                <a:srgbClr val="000000"/>
              </a:solidFill>
            </a:endParaRPr>
          </a:p>
        </p:txBody>
      </p:sp>
    </p:spTree>
    <p:extLst>
      <p:ext uri="{BB962C8B-B14F-4D97-AF65-F5344CB8AC3E}">
        <p14:creationId xmlns:p14="http://schemas.microsoft.com/office/powerpoint/2010/main" val="295823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2159083561"/>
              </p:ext>
            </p:extLst>
          </p:nvPr>
        </p:nvGraphicFramePr>
        <p:xfrm>
          <a:off x="571500" y="2008413"/>
          <a:ext cx="11154106" cy="3886896"/>
        </p:xfrm>
        <a:graphic>
          <a:graphicData uri="http://schemas.openxmlformats.org/drawingml/2006/table">
            <a:tbl>
              <a:tblPr firstRow="1" bandRow="1">
                <a:tableStyleId>{5C22544A-7EE6-4342-B048-85BDC9FD1C3A}</a:tableStyleId>
              </a:tblPr>
              <a:tblGrid>
                <a:gridCol w="5577053">
                  <a:extLst>
                    <a:ext uri="{9D8B030D-6E8A-4147-A177-3AD203B41FA5}">
                      <a16:colId xmlns:a16="http://schemas.microsoft.com/office/drawing/2014/main" val="2784099769"/>
                    </a:ext>
                  </a:extLst>
                </a:gridCol>
                <a:gridCol w="5577053">
                  <a:extLst>
                    <a:ext uri="{9D8B030D-6E8A-4147-A177-3AD203B41FA5}">
                      <a16:colId xmlns:a16="http://schemas.microsoft.com/office/drawing/2014/main" val="1054152827"/>
                    </a:ext>
                  </a:extLst>
                </a:gridCol>
              </a:tblGrid>
              <a:tr h="590399">
                <a:tc>
                  <a:txBody>
                    <a:bodyPr/>
                    <a:lstStyle/>
                    <a:p>
                      <a:pPr algn="ctr"/>
                      <a:r>
                        <a:rPr lang="en-US" sz="3600" dirty="0">
                          <a:effectLst>
                            <a:outerShdw blurRad="50800" dist="38100" dir="2700000" algn="tl" rotWithShape="0">
                              <a:prstClr val="black">
                                <a:alpha val="40000"/>
                              </a:prstClr>
                            </a:outerShdw>
                          </a:effectLst>
                        </a:rPr>
                        <a:t>Public Option</a:t>
                      </a:r>
                    </a:p>
                  </a:txBody>
                  <a:tcPr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600" dirty="0">
                          <a:effectLst>
                            <a:outerShdw blurRad="50800" dist="38100" dir="2700000" algn="tl" rotWithShape="0">
                              <a:prstClr val="black">
                                <a:alpha val="40000"/>
                              </a:prstClr>
                            </a:outerShdw>
                          </a:effectLst>
                        </a:rPr>
                        <a:t>Medicare for All</a:t>
                      </a:r>
                    </a:p>
                  </a:txBody>
                  <a:tcPr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246816">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endParaRPr lang="en-US" sz="5400" b="0" dirty="0"/>
                    </a:p>
                  </a:txBody>
                  <a:tcPr marL="182880" marR="18288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endParaRPr lang="en-US" sz="2400" b="0" i="0" u="none" strike="noStrike" kern="1200" dirty="0">
                        <a:solidFill>
                          <a:schemeClr val="dk1"/>
                        </a:solidFill>
                        <a:effectLst/>
                        <a:latin typeface="+mn-lt"/>
                        <a:ea typeface="+mn-ea"/>
                        <a:cs typeface="+mn-cs"/>
                      </a:endParaRPr>
                    </a:p>
                  </a:txBody>
                  <a:tcPr marL="182880" marR="18288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838200" y="365125"/>
            <a:ext cx="10526486" cy="1325563"/>
          </a:xfrm>
        </p:spPr>
        <p:txBody>
          <a:bodyPr>
            <a:normAutofit fontScale="90000"/>
          </a:bodyPr>
          <a:lstStyle/>
          <a:p>
            <a:r>
              <a:rPr lang="en-US" sz="2200" dirty="0"/>
              <a:t>Key health problem:</a:t>
            </a:r>
            <a:br>
              <a:rPr lang="en-US" sz="3100" dirty="0"/>
            </a:br>
            <a:r>
              <a:rPr lang="en-US" dirty="0">
                <a:solidFill>
                  <a:srgbClr val="FFFF00"/>
                </a:solidFill>
              </a:rPr>
              <a:t>Racism Is Embedded </a:t>
            </a:r>
            <a:r>
              <a:rPr lang="en-US" dirty="0"/>
              <a:t>In Our </a:t>
            </a:r>
            <a:br>
              <a:rPr lang="en-US" dirty="0"/>
            </a:br>
            <a:r>
              <a:rPr lang="en-US" dirty="0"/>
              <a:t>Healthcare Delivery System</a:t>
            </a:r>
          </a:p>
        </p:txBody>
      </p:sp>
      <p:sp>
        <p:nvSpPr>
          <p:cNvPr id="3" name="TextBox 2">
            <a:extLst>
              <a:ext uri="{FF2B5EF4-FFF2-40B4-BE49-F238E27FC236}">
                <a16:creationId xmlns:a16="http://schemas.microsoft.com/office/drawing/2014/main" id="{DCE0D657-F124-D349-9DB9-E461FEDA6151}"/>
              </a:ext>
            </a:extLst>
          </p:cNvPr>
          <p:cNvSpPr txBox="1"/>
          <p:nvPr/>
        </p:nvSpPr>
        <p:spPr>
          <a:xfrm>
            <a:off x="691660" y="2743200"/>
            <a:ext cx="5404339" cy="2092881"/>
          </a:xfrm>
          <a:prstGeom prst="rect">
            <a:avLst/>
          </a:prstGeom>
          <a:noFill/>
        </p:spPr>
        <p:txBody>
          <a:bodyPr wrap="square" rtlCol="0">
            <a:spAutoFit/>
          </a:bodyPr>
          <a:lstStyle/>
          <a:p>
            <a:pPr lvl="0">
              <a:spcAft>
                <a:spcPts val="1200"/>
              </a:spcAft>
              <a:defRPr/>
            </a:pPr>
            <a:r>
              <a:rPr lang="en-US" sz="2400" dirty="0">
                <a:solidFill>
                  <a:schemeClr val="accent2"/>
                </a:solidFill>
              </a:rPr>
              <a:t>✘</a:t>
            </a:r>
            <a:r>
              <a:rPr lang="en-US" sz="2400" dirty="0">
                <a:solidFill>
                  <a:srgbClr val="000000"/>
                </a:solidFill>
              </a:rPr>
              <a:t> A public option leaves our fragmented health system in place.</a:t>
            </a:r>
          </a:p>
          <a:p>
            <a:pPr lvl="0">
              <a:spcAft>
                <a:spcPts val="1200"/>
              </a:spcAft>
              <a:defRPr/>
            </a:pPr>
            <a:r>
              <a:rPr lang="en-US" sz="2400" dirty="0">
                <a:solidFill>
                  <a:srgbClr val="000000"/>
                </a:solidFill>
              </a:rPr>
              <a:t>It provides no resources to research or combat racial bias in the funding and delivery of care. </a:t>
            </a:r>
            <a:endParaRPr lang="en-US" sz="5400" dirty="0">
              <a:solidFill>
                <a:srgbClr val="000000"/>
              </a:solidFill>
            </a:endParaRPr>
          </a:p>
        </p:txBody>
      </p:sp>
      <p:sp>
        <p:nvSpPr>
          <p:cNvPr id="5" name="TextBox 4">
            <a:extLst>
              <a:ext uri="{FF2B5EF4-FFF2-40B4-BE49-F238E27FC236}">
                <a16:creationId xmlns:a16="http://schemas.microsoft.com/office/drawing/2014/main" id="{3990CBD1-18C2-4341-8076-EBB0B3D32A95}"/>
              </a:ext>
            </a:extLst>
          </p:cNvPr>
          <p:cNvSpPr txBox="1"/>
          <p:nvPr/>
        </p:nvSpPr>
        <p:spPr>
          <a:xfrm>
            <a:off x="6216159" y="2743200"/>
            <a:ext cx="5284181" cy="2308324"/>
          </a:xfrm>
          <a:prstGeom prst="rect">
            <a:avLst/>
          </a:prstGeom>
          <a:noFill/>
        </p:spPr>
        <p:txBody>
          <a:bodyPr wrap="square" rtlCol="0">
            <a:spAutoFit/>
          </a:bodyPr>
          <a:lstStyle/>
          <a:p>
            <a:pPr lvl="0"/>
            <a:r>
              <a:rPr lang="en-US" sz="2400" dirty="0">
                <a:solidFill>
                  <a:schemeClr val="accent1">
                    <a:lumMod val="75000"/>
                  </a:schemeClr>
                </a:solidFill>
              </a:rPr>
              <a:t>✔</a:t>
            </a:r>
            <a:r>
              <a:rPr lang="en-US" sz="2400" dirty="0">
                <a:solidFill>
                  <a:srgbClr val="000000"/>
                </a:solidFill>
              </a:rPr>
              <a:t> A publicly funded health system can invest in better research and data collection on racial inequity and provide training and education for health professionals to combat racial bias. </a:t>
            </a:r>
          </a:p>
        </p:txBody>
      </p:sp>
    </p:spTree>
    <p:extLst>
      <p:ext uri="{BB962C8B-B14F-4D97-AF65-F5344CB8AC3E}">
        <p14:creationId xmlns:p14="http://schemas.microsoft.com/office/powerpoint/2010/main" val="27312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CEF8-6118-EB41-BFBE-769558A54F54}"/>
              </a:ext>
            </a:extLst>
          </p:cNvPr>
          <p:cNvSpPr>
            <a:spLocks noGrp="1"/>
          </p:cNvSpPr>
          <p:nvPr>
            <p:ph type="title"/>
          </p:nvPr>
        </p:nvSpPr>
        <p:spPr/>
        <p:txBody>
          <a:bodyPr/>
          <a:lstStyle/>
          <a:p>
            <a:r>
              <a:rPr lang="en-US" dirty="0"/>
              <a:t>Why Single Payer Medicare for All?</a:t>
            </a:r>
          </a:p>
        </p:txBody>
      </p:sp>
      <p:sp>
        <p:nvSpPr>
          <p:cNvPr id="3" name="TextBox 2">
            <a:extLst>
              <a:ext uri="{FF2B5EF4-FFF2-40B4-BE49-F238E27FC236}">
                <a16:creationId xmlns:a16="http://schemas.microsoft.com/office/drawing/2014/main" id="{347F64E2-DDDA-D944-BD4A-1D0C701A4D70}"/>
              </a:ext>
            </a:extLst>
          </p:cNvPr>
          <p:cNvSpPr txBox="1"/>
          <p:nvPr/>
        </p:nvSpPr>
        <p:spPr>
          <a:xfrm>
            <a:off x="4035287" y="1690687"/>
            <a:ext cx="7653130" cy="4062651"/>
          </a:xfrm>
          <a:prstGeom prst="rect">
            <a:avLst/>
          </a:prstGeom>
          <a:noFill/>
        </p:spPr>
        <p:txBody>
          <a:bodyPr wrap="square" rtlCol="0">
            <a:spAutoFit/>
          </a:bodyPr>
          <a:lstStyle/>
          <a:p>
            <a:pPr>
              <a:spcAft>
                <a:spcPts val="1200"/>
              </a:spcAft>
            </a:pPr>
            <a:r>
              <a:rPr lang="en-US" sz="2800" dirty="0">
                <a:solidFill>
                  <a:schemeClr val="bg1"/>
                </a:solidFill>
              </a:rPr>
              <a:t>The establishment of Medicare and Medicaid in 1965, in conjunction with the Civil Rights Act of 1964, was transformative in desegregating the nation’s health care system for patients and providers, and in improving access to care. </a:t>
            </a:r>
          </a:p>
          <a:p>
            <a:pPr algn="ctr"/>
            <a:r>
              <a:rPr lang="en-US" sz="3600" b="1" dirty="0">
                <a:solidFill>
                  <a:srgbClr val="FFFF00"/>
                </a:solidFill>
                <a:effectLst>
                  <a:outerShdw blurRad="50800" dist="38100" dir="2700000" algn="tl" rotWithShape="0">
                    <a:prstClr val="black">
                      <a:alpha val="40000"/>
                    </a:prstClr>
                  </a:outerShdw>
                </a:effectLst>
              </a:rPr>
              <a:t>What could Medicare for All </a:t>
            </a:r>
          </a:p>
          <a:p>
            <a:pPr algn="ctr"/>
            <a:r>
              <a:rPr lang="en-US" sz="3600" b="1" dirty="0">
                <a:solidFill>
                  <a:srgbClr val="FFFF00"/>
                </a:solidFill>
                <a:effectLst>
                  <a:outerShdw blurRad="50800" dist="38100" dir="2700000" algn="tl" rotWithShape="0">
                    <a:prstClr val="black">
                      <a:alpha val="40000"/>
                    </a:prstClr>
                  </a:outerShdw>
                </a:effectLst>
              </a:rPr>
              <a:t>do to improve the </a:t>
            </a:r>
          </a:p>
          <a:p>
            <a:pPr algn="ctr"/>
            <a:r>
              <a:rPr lang="en-US" sz="3600" b="1" dirty="0">
                <a:solidFill>
                  <a:srgbClr val="FFFF00"/>
                </a:solidFill>
                <a:effectLst>
                  <a:outerShdw blurRad="50800" dist="38100" dir="2700000" algn="tl" rotWithShape="0">
                    <a:prstClr val="black">
                      <a:alpha val="40000"/>
                    </a:prstClr>
                  </a:outerShdw>
                </a:effectLst>
              </a:rPr>
              <a:t>racial health inequities of today?</a:t>
            </a:r>
            <a:endParaRPr lang="en-US" sz="4400" b="1" dirty="0">
              <a:solidFill>
                <a:srgbClr val="FFFF00"/>
              </a:solidFill>
              <a:effectLst>
                <a:outerShdw blurRad="50800" dist="38100" dir="2700000" algn="tl" rotWithShape="0">
                  <a:prstClr val="black">
                    <a:alpha val="40000"/>
                  </a:prstClr>
                </a:outerShdw>
              </a:effectLst>
            </a:endParaRPr>
          </a:p>
        </p:txBody>
      </p:sp>
      <p:pic>
        <p:nvPicPr>
          <p:cNvPr id="4" name="Picture 3">
            <a:extLst>
              <a:ext uri="{FF2B5EF4-FFF2-40B4-BE49-F238E27FC236}">
                <a16:creationId xmlns:a16="http://schemas.microsoft.com/office/drawing/2014/main" id="{EBEEA26E-45AE-6949-BA03-22D7FBDD940A}"/>
              </a:ext>
            </a:extLst>
          </p:cNvPr>
          <p:cNvPicPr>
            <a:picLocks noChangeAspect="1"/>
          </p:cNvPicPr>
          <p:nvPr/>
        </p:nvPicPr>
        <p:blipFill rotWithShape="1">
          <a:blip r:embed="rId2"/>
          <a:srcRect l="24529" t="36811" r="47694" b="8406"/>
          <a:stretch/>
        </p:blipFill>
        <p:spPr>
          <a:xfrm>
            <a:off x="258417" y="1530626"/>
            <a:ext cx="3533021" cy="4962249"/>
          </a:xfrm>
          <a:prstGeom prst="rect">
            <a:avLst/>
          </a:prstGeom>
          <a:ln>
            <a:solidFill>
              <a:schemeClr val="bg1"/>
            </a:solidFill>
          </a:ln>
        </p:spPr>
      </p:pic>
    </p:spTree>
    <p:extLst>
      <p:ext uri="{BB962C8B-B14F-4D97-AF65-F5344CB8AC3E}">
        <p14:creationId xmlns:p14="http://schemas.microsoft.com/office/powerpoint/2010/main" val="35947186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CEF8-6118-EB41-BFBE-769558A54F54}"/>
              </a:ext>
            </a:extLst>
          </p:cNvPr>
          <p:cNvSpPr>
            <a:spLocks noGrp="1"/>
          </p:cNvSpPr>
          <p:nvPr>
            <p:ph type="title"/>
          </p:nvPr>
        </p:nvSpPr>
        <p:spPr/>
        <p:txBody>
          <a:bodyPr/>
          <a:lstStyle/>
          <a:p>
            <a:r>
              <a:rPr lang="en-US" dirty="0"/>
              <a:t>Why Single Payer Medicare for All?</a:t>
            </a:r>
          </a:p>
        </p:txBody>
      </p:sp>
      <p:sp>
        <p:nvSpPr>
          <p:cNvPr id="6" name="Freeform 5">
            <a:extLst>
              <a:ext uri="{FF2B5EF4-FFF2-40B4-BE49-F238E27FC236}">
                <a16:creationId xmlns:a16="http://schemas.microsoft.com/office/drawing/2014/main" id="{EFB6A886-66B8-C649-9D17-EAD9B93BD16E}"/>
              </a:ext>
            </a:extLst>
          </p:cNvPr>
          <p:cNvSpPr/>
          <p:nvPr/>
        </p:nvSpPr>
        <p:spPr>
          <a:xfrm>
            <a:off x="4080681" y="1698118"/>
            <a:ext cx="7779223" cy="1061150"/>
          </a:xfrm>
          <a:custGeom>
            <a:avLst/>
            <a:gdLst>
              <a:gd name="connsiteX0" fmla="*/ 176862 w 1061150"/>
              <a:gd name="connsiteY0" fmla="*/ 0 h 7064432"/>
              <a:gd name="connsiteX1" fmla="*/ 884288 w 1061150"/>
              <a:gd name="connsiteY1" fmla="*/ 0 h 7064432"/>
              <a:gd name="connsiteX2" fmla="*/ 1061150 w 1061150"/>
              <a:gd name="connsiteY2" fmla="*/ 176862 h 7064432"/>
              <a:gd name="connsiteX3" fmla="*/ 1061150 w 1061150"/>
              <a:gd name="connsiteY3" fmla="*/ 7064432 h 7064432"/>
              <a:gd name="connsiteX4" fmla="*/ 1061150 w 1061150"/>
              <a:gd name="connsiteY4" fmla="*/ 7064432 h 7064432"/>
              <a:gd name="connsiteX5" fmla="*/ 0 w 1061150"/>
              <a:gd name="connsiteY5" fmla="*/ 7064432 h 7064432"/>
              <a:gd name="connsiteX6" fmla="*/ 0 w 1061150"/>
              <a:gd name="connsiteY6" fmla="*/ 7064432 h 7064432"/>
              <a:gd name="connsiteX7" fmla="*/ 0 w 1061150"/>
              <a:gd name="connsiteY7" fmla="*/ 176862 h 7064432"/>
              <a:gd name="connsiteX8" fmla="*/ 176862 w 1061150"/>
              <a:gd name="connsiteY8" fmla="*/ 0 h 70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150" h="7064432">
                <a:moveTo>
                  <a:pt x="1061150" y="1177432"/>
                </a:moveTo>
                <a:lnTo>
                  <a:pt x="1061150" y="5887000"/>
                </a:lnTo>
                <a:cubicBezTo>
                  <a:pt x="1061150" y="6537275"/>
                  <a:pt x="1049256" y="7064429"/>
                  <a:pt x="1034584" y="7064429"/>
                </a:cubicBezTo>
                <a:lnTo>
                  <a:pt x="0" y="7064429"/>
                </a:lnTo>
                <a:lnTo>
                  <a:pt x="0" y="7064429"/>
                </a:lnTo>
                <a:lnTo>
                  <a:pt x="0" y="3"/>
                </a:lnTo>
                <a:lnTo>
                  <a:pt x="0" y="3"/>
                </a:lnTo>
                <a:lnTo>
                  <a:pt x="1034584" y="3"/>
                </a:lnTo>
                <a:cubicBezTo>
                  <a:pt x="1049256" y="3"/>
                  <a:pt x="1061150" y="527157"/>
                  <a:pt x="1061150" y="1177432"/>
                </a:cubicBezTo>
                <a:close/>
              </a:path>
            </a:pathLst>
          </a:custGeom>
          <a:solidFill>
            <a:schemeClr val="bg1"/>
          </a:solidFill>
          <a:ln>
            <a:solidFill>
              <a:schemeClr val="bg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05140" rIns="158480" bIns="105142" numCol="1" spcCol="1270" anchor="ctr" anchorCtr="0">
            <a:noAutofit/>
          </a:bodyPr>
          <a:lstStyle/>
          <a:p>
            <a:pPr marL="0" lvl="1" algn="l" defTabSz="1244600">
              <a:lnSpc>
                <a:spcPct val="90000"/>
              </a:lnSpc>
              <a:spcBef>
                <a:spcPct val="0"/>
              </a:spcBef>
              <a:spcAft>
                <a:spcPct val="15000"/>
              </a:spcAft>
            </a:pPr>
            <a:r>
              <a:rPr lang="en-US" sz="3200" kern="1200" dirty="0"/>
              <a:t>End corporate restraints on your personal healthcare decisions</a:t>
            </a:r>
          </a:p>
        </p:txBody>
      </p:sp>
      <p:sp>
        <p:nvSpPr>
          <p:cNvPr id="7" name="Freeform 6">
            <a:extLst>
              <a:ext uri="{FF2B5EF4-FFF2-40B4-BE49-F238E27FC236}">
                <a16:creationId xmlns:a16="http://schemas.microsoft.com/office/drawing/2014/main" id="{CCB9DC2D-6414-2A46-9219-8EA44519F322}"/>
              </a:ext>
            </a:extLst>
          </p:cNvPr>
          <p:cNvSpPr/>
          <p:nvPr/>
        </p:nvSpPr>
        <p:spPr>
          <a:xfrm>
            <a:off x="735982" y="1565473"/>
            <a:ext cx="3344699" cy="1326437"/>
          </a:xfrm>
          <a:custGeom>
            <a:avLst/>
            <a:gdLst>
              <a:gd name="connsiteX0" fmla="*/ 0 w 3344699"/>
              <a:gd name="connsiteY0" fmla="*/ 221077 h 1326437"/>
              <a:gd name="connsiteX1" fmla="*/ 221077 w 3344699"/>
              <a:gd name="connsiteY1" fmla="*/ 0 h 1326437"/>
              <a:gd name="connsiteX2" fmla="*/ 3123622 w 3344699"/>
              <a:gd name="connsiteY2" fmla="*/ 0 h 1326437"/>
              <a:gd name="connsiteX3" fmla="*/ 3344699 w 3344699"/>
              <a:gd name="connsiteY3" fmla="*/ 221077 h 1326437"/>
              <a:gd name="connsiteX4" fmla="*/ 3344699 w 3344699"/>
              <a:gd name="connsiteY4" fmla="*/ 1105360 h 1326437"/>
              <a:gd name="connsiteX5" fmla="*/ 3123622 w 3344699"/>
              <a:gd name="connsiteY5" fmla="*/ 1326437 h 1326437"/>
              <a:gd name="connsiteX6" fmla="*/ 221077 w 3344699"/>
              <a:gd name="connsiteY6" fmla="*/ 1326437 h 1326437"/>
              <a:gd name="connsiteX7" fmla="*/ 0 w 3344699"/>
              <a:gd name="connsiteY7" fmla="*/ 1105360 h 1326437"/>
              <a:gd name="connsiteX8" fmla="*/ 0 w 3344699"/>
              <a:gd name="connsiteY8" fmla="*/ 221077 h 132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4699" h="1326437">
                <a:moveTo>
                  <a:pt x="0" y="221077"/>
                </a:moveTo>
                <a:cubicBezTo>
                  <a:pt x="0" y="98980"/>
                  <a:pt x="98980" y="0"/>
                  <a:pt x="221077" y="0"/>
                </a:cubicBezTo>
                <a:lnTo>
                  <a:pt x="3123622" y="0"/>
                </a:lnTo>
                <a:cubicBezTo>
                  <a:pt x="3245719" y="0"/>
                  <a:pt x="3344699" y="98980"/>
                  <a:pt x="3344699" y="221077"/>
                </a:cubicBezTo>
                <a:lnTo>
                  <a:pt x="3344699" y="1105360"/>
                </a:lnTo>
                <a:cubicBezTo>
                  <a:pt x="3344699" y="1227457"/>
                  <a:pt x="3245719" y="1326437"/>
                  <a:pt x="3123622" y="1326437"/>
                </a:cubicBezTo>
                <a:lnTo>
                  <a:pt x="221077" y="1326437"/>
                </a:lnTo>
                <a:cubicBezTo>
                  <a:pt x="98980" y="1326437"/>
                  <a:pt x="0" y="1227457"/>
                  <a:pt x="0" y="1105360"/>
                </a:cubicBezTo>
                <a:lnTo>
                  <a:pt x="0" y="2210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31" tIns="156191" rIns="247631" bIns="156191" numCol="1" spcCol="1270" anchor="ctr" anchorCtr="0">
            <a:noAutofit/>
          </a:bodyPr>
          <a:lstStyle/>
          <a:p>
            <a:pPr marL="0" lvl="0" indent="0" algn="ctr" defTabSz="2133600">
              <a:lnSpc>
                <a:spcPct val="90000"/>
              </a:lnSpc>
              <a:spcBef>
                <a:spcPct val="0"/>
              </a:spcBef>
              <a:spcAft>
                <a:spcPct val="35000"/>
              </a:spcAft>
              <a:buNone/>
            </a:pPr>
            <a:r>
              <a:rPr lang="en-US" sz="4800" b="1" kern="1200" dirty="0"/>
              <a:t>Freedom</a:t>
            </a:r>
          </a:p>
        </p:txBody>
      </p:sp>
      <p:sp>
        <p:nvSpPr>
          <p:cNvPr id="8" name="Freeform 7">
            <a:extLst>
              <a:ext uri="{FF2B5EF4-FFF2-40B4-BE49-F238E27FC236}">
                <a16:creationId xmlns:a16="http://schemas.microsoft.com/office/drawing/2014/main" id="{8F59365E-BE12-1E49-8B83-58A3AD244515}"/>
              </a:ext>
            </a:extLst>
          </p:cNvPr>
          <p:cNvSpPr/>
          <p:nvPr/>
        </p:nvSpPr>
        <p:spPr>
          <a:xfrm>
            <a:off x="4080681" y="3223520"/>
            <a:ext cx="7779223" cy="1061150"/>
          </a:xfrm>
          <a:custGeom>
            <a:avLst/>
            <a:gdLst>
              <a:gd name="connsiteX0" fmla="*/ 176862 w 1061150"/>
              <a:gd name="connsiteY0" fmla="*/ 0 h 7064432"/>
              <a:gd name="connsiteX1" fmla="*/ 884288 w 1061150"/>
              <a:gd name="connsiteY1" fmla="*/ 0 h 7064432"/>
              <a:gd name="connsiteX2" fmla="*/ 1061150 w 1061150"/>
              <a:gd name="connsiteY2" fmla="*/ 176862 h 7064432"/>
              <a:gd name="connsiteX3" fmla="*/ 1061150 w 1061150"/>
              <a:gd name="connsiteY3" fmla="*/ 7064432 h 7064432"/>
              <a:gd name="connsiteX4" fmla="*/ 1061150 w 1061150"/>
              <a:gd name="connsiteY4" fmla="*/ 7064432 h 7064432"/>
              <a:gd name="connsiteX5" fmla="*/ 0 w 1061150"/>
              <a:gd name="connsiteY5" fmla="*/ 7064432 h 7064432"/>
              <a:gd name="connsiteX6" fmla="*/ 0 w 1061150"/>
              <a:gd name="connsiteY6" fmla="*/ 7064432 h 7064432"/>
              <a:gd name="connsiteX7" fmla="*/ 0 w 1061150"/>
              <a:gd name="connsiteY7" fmla="*/ 176862 h 7064432"/>
              <a:gd name="connsiteX8" fmla="*/ 176862 w 1061150"/>
              <a:gd name="connsiteY8" fmla="*/ 0 h 70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150" h="7064432">
                <a:moveTo>
                  <a:pt x="1061150" y="1177432"/>
                </a:moveTo>
                <a:lnTo>
                  <a:pt x="1061150" y="5887000"/>
                </a:lnTo>
                <a:cubicBezTo>
                  <a:pt x="1061150" y="6537275"/>
                  <a:pt x="1049256" y="7064429"/>
                  <a:pt x="1034584" y="7064429"/>
                </a:cubicBezTo>
                <a:lnTo>
                  <a:pt x="0" y="7064429"/>
                </a:lnTo>
                <a:lnTo>
                  <a:pt x="0" y="7064429"/>
                </a:lnTo>
                <a:lnTo>
                  <a:pt x="0" y="3"/>
                </a:lnTo>
                <a:lnTo>
                  <a:pt x="0" y="3"/>
                </a:lnTo>
                <a:lnTo>
                  <a:pt x="1034584" y="3"/>
                </a:lnTo>
                <a:cubicBezTo>
                  <a:pt x="1049256" y="3"/>
                  <a:pt x="1061150" y="527157"/>
                  <a:pt x="1061150" y="1177432"/>
                </a:cubicBezTo>
                <a:close/>
              </a:path>
            </a:pathLst>
          </a:custGeom>
          <a:solidFill>
            <a:schemeClr val="bg1"/>
          </a:solidFill>
          <a:ln>
            <a:solidFill>
              <a:schemeClr val="bg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05140" rIns="158480" bIns="105142" numCol="1" spcCol="1270" anchor="ctr" anchorCtr="0">
            <a:noAutofit/>
          </a:bodyPr>
          <a:lstStyle/>
          <a:p>
            <a:pPr marL="0" lvl="1" algn="l" defTabSz="1244600">
              <a:lnSpc>
                <a:spcPct val="90000"/>
              </a:lnSpc>
              <a:spcBef>
                <a:spcPct val="0"/>
              </a:spcBef>
              <a:spcAft>
                <a:spcPct val="15000"/>
              </a:spcAft>
            </a:pPr>
            <a:r>
              <a:rPr lang="en-US" sz="3200" kern="1200"/>
              <a:t>Pathway to end racial bias in the funding and delivery of care</a:t>
            </a:r>
          </a:p>
        </p:txBody>
      </p:sp>
      <p:sp>
        <p:nvSpPr>
          <p:cNvPr id="9" name="Freeform 8">
            <a:extLst>
              <a:ext uri="{FF2B5EF4-FFF2-40B4-BE49-F238E27FC236}">
                <a16:creationId xmlns:a16="http://schemas.microsoft.com/office/drawing/2014/main" id="{5997DB22-13A6-2B49-A752-D9728B9D7709}"/>
              </a:ext>
            </a:extLst>
          </p:cNvPr>
          <p:cNvSpPr/>
          <p:nvPr/>
        </p:nvSpPr>
        <p:spPr>
          <a:xfrm>
            <a:off x="735982" y="3090876"/>
            <a:ext cx="3344699" cy="1326437"/>
          </a:xfrm>
          <a:custGeom>
            <a:avLst/>
            <a:gdLst>
              <a:gd name="connsiteX0" fmla="*/ 0 w 3344699"/>
              <a:gd name="connsiteY0" fmla="*/ 221077 h 1326437"/>
              <a:gd name="connsiteX1" fmla="*/ 221077 w 3344699"/>
              <a:gd name="connsiteY1" fmla="*/ 0 h 1326437"/>
              <a:gd name="connsiteX2" fmla="*/ 3123622 w 3344699"/>
              <a:gd name="connsiteY2" fmla="*/ 0 h 1326437"/>
              <a:gd name="connsiteX3" fmla="*/ 3344699 w 3344699"/>
              <a:gd name="connsiteY3" fmla="*/ 221077 h 1326437"/>
              <a:gd name="connsiteX4" fmla="*/ 3344699 w 3344699"/>
              <a:gd name="connsiteY4" fmla="*/ 1105360 h 1326437"/>
              <a:gd name="connsiteX5" fmla="*/ 3123622 w 3344699"/>
              <a:gd name="connsiteY5" fmla="*/ 1326437 h 1326437"/>
              <a:gd name="connsiteX6" fmla="*/ 221077 w 3344699"/>
              <a:gd name="connsiteY6" fmla="*/ 1326437 h 1326437"/>
              <a:gd name="connsiteX7" fmla="*/ 0 w 3344699"/>
              <a:gd name="connsiteY7" fmla="*/ 1105360 h 1326437"/>
              <a:gd name="connsiteX8" fmla="*/ 0 w 3344699"/>
              <a:gd name="connsiteY8" fmla="*/ 221077 h 132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4699" h="1326437">
                <a:moveTo>
                  <a:pt x="0" y="221077"/>
                </a:moveTo>
                <a:cubicBezTo>
                  <a:pt x="0" y="98980"/>
                  <a:pt x="98980" y="0"/>
                  <a:pt x="221077" y="0"/>
                </a:cubicBezTo>
                <a:lnTo>
                  <a:pt x="3123622" y="0"/>
                </a:lnTo>
                <a:cubicBezTo>
                  <a:pt x="3245719" y="0"/>
                  <a:pt x="3344699" y="98980"/>
                  <a:pt x="3344699" y="221077"/>
                </a:cubicBezTo>
                <a:lnTo>
                  <a:pt x="3344699" y="1105360"/>
                </a:lnTo>
                <a:cubicBezTo>
                  <a:pt x="3344699" y="1227457"/>
                  <a:pt x="3245719" y="1326437"/>
                  <a:pt x="3123622" y="1326437"/>
                </a:cubicBezTo>
                <a:lnTo>
                  <a:pt x="221077" y="1326437"/>
                </a:lnTo>
                <a:cubicBezTo>
                  <a:pt x="98980" y="1326437"/>
                  <a:pt x="0" y="1227457"/>
                  <a:pt x="0" y="1105360"/>
                </a:cubicBezTo>
                <a:lnTo>
                  <a:pt x="0" y="2210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31" tIns="156191" rIns="247631" bIns="156191" numCol="1" spcCol="1270" anchor="ctr" anchorCtr="0">
            <a:noAutofit/>
          </a:bodyPr>
          <a:lstStyle/>
          <a:p>
            <a:pPr marL="0" lvl="0" indent="0" algn="ctr" defTabSz="2133600">
              <a:lnSpc>
                <a:spcPct val="90000"/>
              </a:lnSpc>
              <a:spcBef>
                <a:spcPct val="0"/>
              </a:spcBef>
              <a:spcAft>
                <a:spcPct val="35000"/>
              </a:spcAft>
              <a:buNone/>
            </a:pPr>
            <a:r>
              <a:rPr lang="en-US" sz="4800" b="1" kern="1200"/>
              <a:t>Equality</a:t>
            </a:r>
          </a:p>
        </p:txBody>
      </p:sp>
      <p:sp>
        <p:nvSpPr>
          <p:cNvPr id="10" name="Freeform 9">
            <a:extLst>
              <a:ext uri="{FF2B5EF4-FFF2-40B4-BE49-F238E27FC236}">
                <a16:creationId xmlns:a16="http://schemas.microsoft.com/office/drawing/2014/main" id="{4E829EF8-39D8-8949-9CCE-0E092F11EA9F}"/>
              </a:ext>
            </a:extLst>
          </p:cNvPr>
          <p:cNvSpPr/>
          <p:nvPr/>
        </p:nvSpPr>
        <p:spPr>
          <a:xfrm>
            <a:off x="4080681" y="4748924"/>
            <a:ext cx="7779223" cy="1061150"/>
          </a:xfrm>
          <a:custGeom>
            <a:avLst/>
            <a:gdLst>
              <a:gd name="connsiteX0" fmla="*/ 176862 w 1061150"/>
              <a:gd name="connsiteY0" fmla="*/ 0 h 7064432"/>
              <a:gd name="connsiteX1" fmla="*/ 884288 w 1061150"/>
              <a:gd name="connsiteY1" fmla="*/ 0 h 7064432"/>
              <a:gd name="connsiteX2" fmla="*/ 1061150 w 1061150"/>
              <a:gd name="connsiteY2" fmla="*/ 176862 h 7064432"/>
              <a:gd name="connsiteX3" fmla="*/ 1061150 w 1061150"/>
              <a:gd name="connsiteY3" fmla="*/ 7064432 h 7064432"/>
              <a:gd name="connsiteX4" fmla="*/ 1061150 w 1061150"/>
              <a:gd name="connsiteY4" fmla="*/ 7064432 h 7064432"/>
              <a:gd name="connsiteX5" fmla="*/ 0 w 1061150"/>
              <a:gd name="connsiteY5" fmla="*/ 7064432 h 7064432"/>
              <a:gd name="connsiteX6" fmla="*/ 0 w 1061150"/>
              <a:gd name="connsiteY6" fmla="*/ 7064432 h 7064432"/>
              <a:gd name="connsiteX7" fmla="*/ 0 w 1061150"/>
              <a:gd name="connsiteY7" fmla="*/ 176862 h 7064432"/>
              <a:gd name="connsiteX8" fmla="*/ 176862 w 1061150"/>
              <a:gd name="connsiteY8" fmla="*/ 0 h 70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150" h="7064432">
                <a:moveTo>
                  <a:pt x="1061150" y="1177432"/>
                </a:moveTo>
                <a:lnTo>
                  <a:pt x="1061150" y="5887000"/>
                </a:lnTo>
                <a:cubicBezTo>
                  <a:pt x="1061150" y="6537275"/>
                  <a:pt x="1049256" y="7064429"/>
                  <a:pt x="1034584" y="7064429"/>
                </a:cubicBezTo>
                <a:lnTo>
                  <a:pt x="0" y="7064429"/>
                </a:lnTo>
                <a:lnTo>
                  <a:pt x="0" y="7064429"/>
                </a:lnTo>
                <a:lnTo>
                  <a:pt x="0" y="3"/>
                </a:lnTo>
                <a:lnTo>
                  <a:pt x="0" y="3"/>
                </a:lnTo>
                <a:lnTo>
                  <a:pt x="1034584" y="3"/>
                </a:lnTo>
                <a:cubicBezTo>
                  <a:pt x="1049256" y="3"/>
                  <a:pt x="1061150" y="527157"/>
                  <a:pt x="1061150" y="1177432"/>
                </a:cubicBezTo>
                <a:close/>
              </a:path>
            </a:pathLst>
          </a:custGeom>
          <a:solidFill>
            <a:schemeClr val="bg1"/>
          </a:solidFill>
          <a:ln>
            <a:solidFill>
              <a:schemeClr val="bg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05140" rIns="158480" bIns="105142" numCol="1" spcCol="1270" anchor="ctr" anchorCtr="0">
            <a:noAutofit/>
          </a:bodyPr>
          <a:lstStyle/>
          <a:p>
            <a:pPr marL="0" lvl="1" algn="l" defTabSz="1244600">
              <a:lnSpc>
                <a:spcPct val="90000"/>
              </a:lnSpc>
              <a:spcBef>
                <a:spcPct val="0"/>
              </a:spcBef>
              <a:spcAft>
                <a:spcPct val="15000"/>
              </a:spcAft>
            </a:pPr>
            <a:r>
              <a:rPr lang="en-US" sz="3200" kern="1200" dirty="0"/>
              <a:t>Comprehensive insurance for </a:t>
            </a:r>
            <a:r>
              <a:rPr lang="en-US" sz="3200" i="1" kern="1200" dirty="0"/>
              <a:t>every</a:t>
            </a:r>
            <a:r>
              <a:rPr lang="en-US" sz="3200" kern="1200" dirty="0"/>
              <a:t> American, regardless of race or ethnicity</a:t>
            </a:r>
          </a:p>
        </p:txBody>
      </p:sp>
      <p:sp>
        <p:nvSpPr>
          <p:cNvPr id="11" name="Freeform 10">
            <a:extLst>
              <a:ext uri="{FF2B5EF4-FFF2-40B4-BE49-F238E27FC236}">
                <a16:creationId xmlns:a16="http://schemas.microsoft.com/office/drawing/2014/main" id="{172517D2-4532-2B4F-ADC2-32E3446B3E6F}"/>
              </a:ext>
            </a:extLst>
          </p:cNvPr>
          <p:cNvSpPr/>
          <p:nvPr/>
        </p:nvSpPr>
        <p:spPr>
          <a:xfrm>
            <a:off x="735982" y="4616279"/>
            <a:ext cx="3344699" cy="1326437"/>
          </a:xfrm>
          <a:custGeom>
            <a:avLst/>
            <a:gdLst>
              <a:gd name="connsiteX0" fmla="*/ 0 w 3344699"/>
              <a:gd name="connsiteY0" fmla="*/ 221077 h 1326437"/>
              <a:gd name="connsiteX1" fmla="*/ 221077 w 3344699"/>
              <a:gd name="connsiteY1" fmla="*/ 0 h 1326437"/>
              <a:gd name="connsiteX2" fmla="*/ 3123622 w 3344699"/>
              <a:gd name="connsiteY2" fmla="*/ 0 h 1326437"/>
              <a:gd name="connsiteX3" fmla="*/ 3344699 w 3344699"/>
              <a:gd name="connsiteY3" fmla="*/ 221077 h 1326437"/>
              <a:gd name="connsiteX4" fmla="*/ 3344699 w 3344699"/>
              <a:gd name="connsiteY4" fmla="*/ 1105360 h 1326437"/>
              <a:gd name="connsiteX5" fmla="*/ 3123622 w 3344699"/>
              <a:gd name="connsiteY5" fmla="*/ 1326437 h 1326437"/>
              <a:gd name="connsiteX6" fmla="*/ 221077 w 3344699"/>
              <a:gd name="connsiteY6" fmla="*/ 1326437 h 1326437"/>
              <a:gd name="connsiteX7" fmla="*/ 0 w 3344699"/>
              <a:gd name="connsiteY7" fmla="*/ 1105360 h 1326437"/>
              <a:gd name="connsiteX8" fmla="*/ 0 w 3344699"/>
              <a:gd name="connsiteY8" fmla="*/ 221077 h 132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4699" h="1326437">
                <a:moveTo>
                  <a:pt x="0" y="221077"/>
                </a:moveTo>
                <a:cubicBezTo>
                  <a:pt x="0" y="98980"/>
                  <a:pt x="98980" y="0"/>
                  <a:pt x="221077" y="0"/>
                </a:cubicBezTo>
                <a:lnTo>
                  <a:pt x="3123622" y="0"/>
                </a:lnTo>
                <a:cubicBezTo>
                  <a:pt x="3245719" y="0"/>
                  <a:pt x="3344699" y="98980"/>
                  <a:pt x="3344699" y="221077"/>
                </a:cubicBezTo>
                <a:lnTo>
                  <a:pt x="3344699" y="1105360"/>
                </a:lnTo>
                <a:cubicBezTo>
                  <a:pt x="3344699" y="1227457"/>
                  <a:pt x="3245719" y="1326437"/>
                  <a:pt x="3123622" y="1326437"/>
                </a:cubicBezTo>
                <a:lnTo>
                  <a:pt x="221077" y="1326437"/>
                </a:lnTo>
                <a:cubicBezTo>
                  <a:pt x="98980" y="1326437"/>
                  <a:pt x="0" y="1227457"/>
                  <a:pt x="0" y="1105360"/>
                </a:cubicBezTo>
                <a:lnTo>
                  <a:pt x="0" y="2210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31" tIns="156191" rIns="247631" bIns="156191" numCol="1" spcCol="1270" anchor="ctr" anchorCtr="0">
            <a:noAutofit/>
          </a:bodyPr>
          <a:lstStyle/>
          <a:p>
            <a:pPr marL="0" lvl="0" indent="0" algn="ctr" defTabSz="2133600">
              <a:lnSpc>
                <a:spcPct val="90000"/>
              </a:lnSpc>
              <a:spcBef>
                <a:spcPct val="0"/>
              </a:spcBef>
              <a:spcAft>
                <a:spcPct val="35000"/>
              </a:spcAft>
              <a:buNone/>
            </a:pPr>
            <a:r>
              <a:rPr lang="en-US" sz="4800" b="1" kern="1200" dirty="0"/>
              <a:t>Justice</a:t>
            </a:r>
          </a:p>
        </p:txBody>
      </p:sp>
    </p:spTree>
    <p:extLst>
      <p:ext uri="{BB962C8B-B14F-4D97-AF65-F5344CB8AC3E}">
        <p14:creationId xmlns:p14="http://schemas.microsoft.com/office/powerpoint/2010/main" val="34144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65125"/>
            <a:ext cx="11577755" cy="1325563"/>
          </a:xfrm>
        </p:spPr>
        <p:txBody>
          <a:bodyPr>
            <a:normAutofit/>
          </a:bodyPr>
          <a:lstStyle/>
          <a:p>
            <a:r>
              <a:rPr lang="en-US" dirty="0"/>
              <a:t>Black Lives Are </a:t>
            </a:r>
            <a:r>
              <a:rPr lang="en-US" dirty="0">
                <a:solidFill>
                  <a:srgbClr val="FFFF00"/>
                </a:solidFill>
              </a:rPr>
              <a:t>3.5 Years</a:t>
            </a:r>
            <a:br>
              <a:rPr lang="en-US" dirty="0"/>
            </a:br>
            <a:r>
              <a:rPr lang="en-US" dirty="0"/>
              <a:t>Shorter than White Lives</a:t>
            </a:r>
          </a:p>
        </p:txBody>
      </p:sp>
      <p:sp>
        <p:nvSpPr>
          <p:cNvPr id="5" name="Text Placeholder 4"/>
          <p:cNvSpPr>
            <a:spLocks noGrp="1"/>
          </p:cNvSpPr>
          <p:nvPr>
            <p:ph type="body" idx="10"/>
          </p:nvPr>
        </p:nvSpPr>
        <p:spPr/>
        <p:txBody>
          <a:bodyPr>
            <a:noAutofit/>
          </a:bodyPr>
          <a:lstStyle/>
          <a:p>
            <a:pPr>
              <a:lnSpc>
                <a:spcPct val="100000"/>
              </a:lnSpc>
              <a:spcBef>
                <a:spcPts val="0"/>
              </a:spcBef>
            </a:pPr>
            <a:r>
              <a:rPr lang="en-US" dirty="0"/>
              <a:t>https://</a:t>
            </a:r>
            <a:r>
              <a:rPr lang="en-US" dirty="0" err="1"/>
              <a:t>www.cdc.gov</a:t>
            </a:r>
            <a:r>
              <a:rPr lang="en-US" dirty="0"/>
              <a:t>/</a:t>
            </a:r>
            <a:r>
              <a:rPr lang="en-US" dirty="0" err="1"/>
              <a:t>nchs</a:t>
            </a:r>
            <a:r>
              <a:rPr lang="en-US" dirty="0"/>
              <a:t>/data/</a:t>
            </a:r>
            <a:r>
              <a:rPr lang="en-US" dirty="0" err="1"/>
              <a:t>nvsr</a:t>
            </a:r>
            <a:r>
              <a:rPr lang="en-US" dirty="0"/>
              <a:t>/nvsr68/nvsr68_07-508.pdf  Accessed Jan 27 2020</a:t>
            </a:r>
          </a:p>
        </p:txBody>
      </p:sp>
      <p:sp>
        <p:nvSpPr>
          <p:cNvPr id="10" name="TextBox 9">
            <a:extLst>
              <a:ext uri="{FF2B5EF4-FFF2-40B4-BE49-F238E27FC236}">
                <a16:creationId xmlns:a16="http://schemas.microsoft.com/office/drawing/2014/main" id="{3EA7F4B8-3694-3A46-BC6D-0D82C20421AC}"/>
              </a:ext>
            </a:extLst>
          </p:cNvPr>
          <p:cNvSpPr txBox="1"/>
          <p:nvPr/>
        </p:nvSpPr>
        <p:spPr>
          <a:xfrm>
            <a:off x="148857" y="2531937"/>
            <a:ext cx="2651494" cy="2215991"/>
          </a:xfrm>
          <a:prstGeom prst="rect">
            <a:avLst/>
          </a:prstGeom>
          <a:noFill/>
        </p:spPr>
        <p:txBody>
          <a:bodyPr wrap="square" rtlCol="0">
            <a:spAutoFit/>
          </a:bodyPr>
          <a:lstStyle/>
          <a:p>
            <a:pPr>
              <a:spcAft>
                <a:spcPts val="1200"/>
              </a:spcAft>
            </a:pPr>
            <a:r>
              <a:rPr lang="en-US" sz="3200" dirty="0">
                <a:solidFill>
                  <a:schemeClr val="bg1"/>
                </a:solidFill>
              </a:rPr>
              <a:t>Life Expectancy at Birth </a:t>
            </a:r>
          </a:p>
          <a:p>
            <a:pPr>
              <a:spcAft>
                <a:spcPts val="1200"/>
              </a:spcAft>
            </a:pPr>
            <a:r>
              <a:rPr lang="en-US" sz="3200" dirty="0">
                <a:solidFill>
                  <a:schemeClr val="bg1"/>
                </a:solidFill>
              </a:rPr>
              <a:t>(2017 data)</a:t>
            </a:r>
          </a:p>
        </p:txBody>
      </p:sp>
      <p:sp>
        <p:nvSpPr>
          <p:cNvPr id="8" name="Rectangle 7">
            <a:extLst>
              <a:ext uri="{FF2B5EF4-FFF2-40B4-BE49-F238E27FC236}">
                <a16:creationId xmlns:a16="http://schemas.microsoft.com/office/drawing/2014/main" id="{0E6E20EC-6B88-BF43-833A-91AE60AEA46B}"/>
              </a:ext>
            </a:extLst>
          </p:cNvPr>
          <p:cNvSpPr/>
          <p:nvPr/>
        </p:nvSpPr>
        <p:spPr>
          <a:xfrm>
            <a:off x="6584152" y="1885951"/>
            <a:ext cx="2274094" cy="302511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78.8 Years</a:t>
            </a:r>
          </a:p>
        </p:txBody>
      </p:sp>
      <p:sp>
        <p:nvSpPr>
          <p:cNvPr id="4" name="Rectangle 3">
            <a:extLst>
              <a:ext uri="{FF2B5EF4-FFF2-40B4-BE49-F238E27FC236}">
                <a16:creationId xmlns:a16="http://schemas.microsoft.com/office/drawing/2014/main" id="{93B3B1C7-0515-EB4C-8074-C42FA6D5E79D}"/>
              </a:ext>
            </a:extLst>
          </p:cNvPr>
          <p:cNvSpPr/>
          <p:nvPr/>
        </p:nvSpPr>
        <p:spPr>
          <a:xfrm>
            <a:off x="4569618" y="2028826"/>
            <a:ext cx="2274094" cy="288223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75.3 Years</a:t>
            </a:r>
          </a:p>
        </p:txBody>
      </p:sp>
      <p:cxnSp>
        <p:nvCxnSpPr>
          <p:cNvPr id="9" name="Straight Connector 8">
            <a:extLst>
              <a:ext uri="{FF2B5EF4-FFF2-40B4-BE49-F238E27FC236}">
                <a16:creationId xmlns:a16="http://schemas.microsoft.com/office/drawing/2014/main" id="{206F3228-32F2-FC40-9EFE-0311BE42E353}"/>
              </a:ext>
            </a:extLst>
          </p:cNvPr>
          <p:cNvCxnSpPr/>
          <p:nvPr/>
        </p:nvCxnSpPr>
        <p:spPr>
          <a:xfrm>
            <a:off x="2800350" y="4911061"/>
            <a:ext cx="80867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E76469-03D8-AF43-A96F-BCD2F98A5D9B}"/>
              </a:ext>
            </a:extLst>
          </p:cNvPr>
          <p:cNvSpPr txBox="1"/>
          <p:nvPr/>
        </p:nvSpPr>
        <p:spPr>
          <a:xfrm>
            <a:off x="4352148" y="4938009"/>
            <a:ext cx="2709033" cy="978729"/>
          </a:xfrm>
          <a:prstGeom prst="rect">
            <a:avLst/>
          </a:prstGeom>
          <a:noFill/>
        </p:spPr>
        <p:txBody>
          <a:bodyPr wrap="square" rtlCol="0">
            <a:spAutoFit/>
          </a:bodyPr>
          <a:lstStyle/>
          <a:p>
            <a:pPr algn="ctr">
              <a:lnSpc>
                <a:spcPct val="90000"/>
              </a:lnSpc>
            </a:pPr>
            <a:r>
              <a:rPr lang="en-US" sz="3200" dirty="0">
                <a:solidFill>
                  <a:schemeClr val="bg1"/>
                </a:solidFill>
              </a:rPr>
              <a:t>Black Americans</a:t>
            </a:r>
          </a:p>
        </p:txBody>
      </p:sp>
      <p:sp>
        <p:nvSpPr>
          <p:cNvPr id="14" name="TextBox 13">
            <a:extLst>
              <a:ext uri="{FF2B5EF4-FFF2-40B4-BE49-F238E27FC236}">
                <a16:creationId xmlns:a16="http://schemas.microsoft.com/office/drawing/2014/main" id="{C0EB8180-A987-B942-9C6F-4BF0FCE6E0FB}"/>
              </a:ext>
            </a:extLst>
          </p:cNvPr>
          <p:cNvSpPr txBox="1"/>
          <p:nvPr/>
        </p:nvSpPr>
        <p:spPr>
          <a:xfrm>
            <a:off x="6584152" y="4938009"/>
            <a:ext cx="2709033" cy="978729"/>
          </a:xfrm>
          <a:prstGeom prst="rect">
            <a:avLst/>
          </a:prstGeom>
          <a:noFill/>
        </p:spPr>
        <p:txBody>
          <a:bodyPr wrap="square" rtlCol="0">
            <a:spAutoFit/>
          </a:bodyPr>
          <a:lstStyle/>
          <a:p>
            <a:pPr algn="ctr">
              <a:lnSpc>
                <a:spcPct val="90000"/>
              </a:lnSpc>
            </a:pPr>
            <a:r>
              <a:rPr lang="en-US" sz="3200" dirty="0">
                <a:solidFill>
                  <a:schemeClr val="bg1"/>
                </a:solidFill>
              </a:rPr>
              <a:t>White Americans</a:t>
            </a:r>
          </a:p>
        </p:txBody>
      </p:sp>
    </p:spTree>
    <p:extLst>
      <p:ext uri="{BB962C8B-B14F-4D97-AF65-F5344CB8AC3E}">
        <p14:creationId xmlns:p14="http://schemas.microsoft.com/office/powerpoint/2010/main" val="8336345"/>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CEF8-6118-EB41-BFBE-769558A54F54}"/>
              </a:ext>
            </a:extLst>
          </p:cNvPr>
          <p:cNvSpPr>
            <a:spLocks noGrp="1"/>
          </p:cNvSpPr>
          <p:nvPr>
            <p:ph type="title"/>
          </p:nvPr>
        </p:nvSpPr>
        <p:spPr/>
        <p:txBody>
          <a:bodyPr/>
          <a:lstStyle/>
          <a:p>
            <a:r>
              <a:rPr lang="en-US" dirty="0"/>
              <a:t>Why Single Payer Medicare for All?</a:t>
            </a:r>
          </a:p>
        </p:txBody>
      </p:sp>
      <p:sp>
        <p:nvSpPr>
          <p:cNvPr id="17" name="TextBox 16">
            <a:extLst>
              <a:ext uri="{FF2B5EF4-FFF2-40B4-BE49-F238E27FC236}">
                <a16:creationId xmlns:a16="http://schemas.microsoft.com/office/drawing/2014/main" id="{F32AEE0D-E216-E14E-84BA-DFA2F06B146B}"/>
              </a:ext>
            </a:extLst>
          </p:cNvPr>
          <p:cNvSpPr txBox="1"/>
          <p:nvPr/>
        </p:nvSpPr>
        <p:spPr>
          <a:xfrm>
            <a:off x="4299045" y="1825071"/>
            <a:ext cx="7642746" cy="2800767"/>
          </a:xfrm>
          <a:prstGeom prst="rect">
            <a:avLst/>
          </a:prstGeom>
          <a:noFill/>
        </p:spPr>
        <p:txBody>
          <a:bodyPr wrap="square" rtlCol="0">
            <a:spAutoFit/>
          </a:bodyPr>
          <a:lstStyle/>
          <a:p>
            <a:pPr algn="ctr"/>
            <a:r>
              <a:rPr lang="en-US" sz="4000" dirty="0">
                <a:solidFill>
                  <a:schemeClr val="bg1"/>
                </a:solidFill>
              </a:rPr>
              <a:t>“Of all the forms of inequality, </a:t>
            </a:r>
            <a:r>
              <a:rPr lang="en-US" sz="4800" b="1" dirty="0">
                <a:solidFill>
                  <a:srgbClr val="FFFF00"/>
                </a:solidFill>
              </a:rPr>
              <a:t>injustice in healthcare </a:t>
            </a:r>
            <a:endParaRPr lang="en-US" sz="4000" b="1" dirty="0">
              <a:solidFill>
                <a:srgbClr val="FFFF00"/>
              </a:solidFill>
            </a:endParaRPr>
          </a:p>
          <a:p>
            <a:pPr algn="ctr"/>
            <a:r>
              <a:rPr lang="en-US" sz="4000" dirty="0">
                <a:solidFill>
                  <a:schemeClr val="bg1"/>
                </a:solidFill>
              </a:rPr>
              <a:t>is the most </a:t>
            </a:r>
          </a:p>
          <a:p>
            <a:pPr algn="ctr"/>
            <a:r>
              <a:rPr lang="en-US" sz="4800" b="1" dirty="0">
                <a:solidFill>
                  <a:srgbClr val="FFFF00"/>
                </a:solidFill>
              </a:rPr>
              <a:t>shocking and inhuman</a:t>
            </a:r>
            <a:r>
              <a:rPr lang="en-US" sz="4000" dirty="0">
                <a:solidFill>
                  <a:schemeClr val="bg1"/>
                </a:solidFill>
              </a:rPr>
              <a:t>.”</a:t>
            </a:r>
          </a:p>
        </p:txBody>
      </p:sp>
      <p:sp>
        <p:nvSpPr>
          <p:cNvPr id="18" name="TextBox 17">
            <a:extLst>
              <a:ext uri="{FF2B5EF4-FFF2-40B4-BE49-F238E27FC236}">
                <a16:creationId xmlns:a16="http://schemas.microsoft.com/office/drawing/2014/main" id="{A198BCC3-DC31-F645-B66A-F9BFBC103C9E}"/>
              </a:ext>
            </a:extLst>
          </p:cNvPr>
          <p:cNvSpPr txBox="1"/>
          <p:nvPr/>
        </p:nvSpPr>
        <p:spPr>
          <a:xfrm>
            <a:off x="7560123" y="4787811"/>
            <a:ext cx="4162166" cy="954107"/>
          </a:xfrm>
          <a:prstGeom prst="rect">
            <a:avLst/>
          </a:prstGeom>
          <a:noFill/>
        </p:spPr>
        <p:txBody>
          <a:bodyPr wrap="none" rtlCol="0">
            <a:spAutoFit/>
          </a:bodyPr>
          <a:lstStyle/>
          <a:p>
            <a:pPr algn="r"/>
            <a:r>
              <a:rPr lang="en-US" sz="2800" dirty="0">
                <a:solidFill>
                  <a:schemeClr val="bg1"/>
                </a:solidFill>
              </a:rPr>
              <a:t>Dr. Martin Luther King Jr.</a:t>
            </a:r>
          </a:p>
          <a:p>
            <a:pPr algn="r"/>
            <a:r>
              <a:rPr lang="en-US" sz="2800" dirty="0">
                <a:solidFill>
                  <a:schemeClr val="bg1"/>
                </a:solidFill>
              </a:rPr>
              <a:t>March 25, 1966</a:t>
            </a:r>
          </a:p>
        </p:txBody>
      </p:sp>
      <p:pic>
        <p:nvPicPr>
          <p:cNvPr id="19" name="Picture 18">
            <a:extLst>
              <a:ext uri="{FF2B5EF4-FFF2-40B4-BE49-F238E27FC236}">
                <a16:creationId xmlns:a16="http://schemas.microsoft.com/office/drawing/2014/main" id="{12DD43FC-6CA6-7B49-AEB2-EF98260C2F7A}"/>
              </a:ext>
            </a:extLst>
          </p:cNvPr>
          <p:cNvPicPr>
            <a:picLocks noChangeAspect="1"/>
          </p:cNvPicPr>
          <p:nvPr/>
        </p:nvPicPr>
        <p:blipFill>
          <a:blip r:embed="rId2"/>
          <a:stretch>
            <a:fillRect/>
          </a:stretch>
        </p:blipFill>
        <p:spPr>
          <a:xfrm>
            <a:off x="-1" y="1535373"/>
            <a:ext cx="5322627" cy="5322627"/>
          </a:xfrm>
          <a:prstGeom prst="rect">
            <a:avLst/>
          </a:prstGeom>
        </p:spPr>
      </p:pic>
    </p:spTree>
    <p:extLst>
      <p:ext uri="{BB962C8B-B14F-4D97-AF65-F5344CB8AC3E}">
        <p14:creationId xmlns:p14="http://schemas.microsoft.com/office/powerpoint/2010/main" val="5589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21995" cy="1325563"/>
          </a:xfrm>
        </p:spPr>
        <p:txBody>
          <a:bodyPr/>
          <a:lstStyle/>
          <a:p>
            <a:r>
              <a:rPr lang="en-US" dirty="0"/>
              <a:t>Physicians for National Health Program</a:t>
            </a:r>
          </a:p>
        </p:txBody>
      </p:sp>
      <p:sp>
        <p:nvSpPr>
          <p:cNvPr id="5" name="TextBox 4"/>
          <p:cNvSpPr txBox="1"/>
          <p:nvPr/>
        </p:nvSpPr>
        <p:spPr>
          <a:xfrm>
            <a:off x="584794" y="1343483"/>
            <a:ext cx="11022411" cy="3801041"/>
          </a:xfrm>
          <a:prstGeom prst="rect">
            <a:avLst/>
          </a:prstGeom>
          <a:noFill/>
        </p:spPr>
        <p:txBody>
          <a:bodyPr wrap="square" rtlCol="0">
            <a:spAutoFit/>
          </a:bodyPr>
          <a:lstStyle/>
          <a:p>
            <a:pPr algn="ctr">
              <a:spcAft>
                <a:spcPts val="600"/>
              </a:spcAft>
            </a:pPr>
            <a:r>
              <a:rPr lang="en-US" sz="2800" dirty="0">
                <a:solidFill>
                  <a:schemeClr val="bg1"/>
                </a:solidFill>
              </a:rPr>
              <a:t>Non-profit, non-partisan, member-supported 501(c)3</a:t>
            </a:r>
          </a:p>
          <a:p>
            <a:pPr algn="ctr">
              <a:spcAft>
                <a:spcPts val="600"/>
              </a:spcAft>
            </a:pPr>
            <a:r>
              <a:rPr lang="en-US" sz="2800" dirty="0">
                <a:solidFill>
                  <a:schemeClr val="bg1"/>
                </a:solidFill>
              </a:rPr>
              <a:t>Membership open to everyone</a:t>
            </a:r>
          </a:p>
          <a:p>
            <a:pPr algn="ctr">
              <a:spcAft>
                <a:spcPts val="600"/>
              </a:spcAft>
            </a:pPr>
            <a:endParaRPr lang="en-US" sz="2800" b="1" dirty="0">
              <a:solidFill>
                <a:schemeClr val="bg1"/>
              </a:solidFill>
            </a:endParaRPr>
          </a:p>
          <a:p>
            <a:pPr algn="ctr">
              <a:spcAft>
                <a:spcPts val="600"/>
              </a:spcAft>
            </a:pPr>
            <a:r>
              <a:rPr lang="en-US" sz="4400" dirty="0" err="1">
                <a:solidFill>
                  <a:schemeClr val="bg1"/>
                </a:solidFill>
              </a:rPr>
              <a:t>www</a:t>
            </a:r>
            <a:r>
              <a:rPr lang="en-US" sz="4400" b="1" dirty="0" err="1">
                <a:solidFill>
                  <a:schemeClr val="bg1"/>
                </a:solidFill>
              </a:rPr>
              <a:t>.</a:t>
            </a:r>
            <a:r>
              <a:rPr lang="en-US" sz="4400" b="1" dirty="0" err="1">
                <a:solidFill>
                  <a:srgbClr val="FFFF00"/>
                </a:solidFill>
              </a:rPr>
              <a:t>PNHP</a:t>
            </a:r>
            <a:r>
              <a:rPr lang="en-US" sz="4400" b="1" dirty="0" err="1">
                <a:solidFill>
                  <a:schemeClr val="bg1"/>
                </a:solidFill>
              </a:rPr>
              <a:t>.</a:t>
            </a:r>
            <a:r>
              <a:rPr lang="en-US" sz="4400" dirty="0" err="1">
                <a:solidFill>
                  <a:schemeClr val="bg1"/>
                </a:solidFill>
              </a:rPr>
              <a:t>org</a:t>
            </a:r>
            <a:endParaRPr lang="en-US" sz="4400" dirty="0">
              <a:solidFill>
                <a:schemeClr val="bg1"/>
              </a:solidFill>
            </a:endParaRPr>
          </a:p>
          <a:p>
            <a:pPr algn="ctr">
              <a:spcAft>
                <a:spcPts val="600"/>
              </a:spcAft>
            </a:pPr>
            <a:r>
              <a:rPr lang="en-US" sz="4400" dirty="0">
                <a:solidFill>
                  <a:schemeClr val="bg1"/>
                </a:solidFill>
              </a:rPr>
              <a:t>@</a:t>
            </a:r>
            <a:r>
              <a:rPr lang="en-US" sz="4400" b="1" dirty="0">
                <a:solidFill>
                  <a:srgbClr val="FFFF00"/>
                </a:solidFill>
              </a:rPr>
              <a:t>PNHP</a:t>
            </a:r>
          </a:p>
          <a:p>
            <a:pPr algn="ctr">
              <a:spcAft>
                <a:spcPts val="600"/>
              </a:spcAft>
            </a:pPr>
            <a:r>
              <a:rPr lang="en-US" sz="4400" dirty="0">
                <a:solidFill>
                  <a:schemeClr val="bg1"/>
                </a:solidFill>
              </a:rPr>
              <a:t>Facebook.com</a:t>
            </a:r>
            <a:r>
              <a:rPr lang="en-US" sz="4400" b="1" dirty="0">
                <a:solidFill>
                  <a:schemeClr val="bg1"/>
                </a:solidFill>
              </a:rPr>
              <a:t>/</a:t>
            </a:r>
            <a:r>
              <a:rPr lang="en-US" sz="4400" b="1" dirty="0" err="1">
                <a:solidFill>
                  <a:srgbClr val="FFFF00"/>
                </a:solidFill>
              </a:rPr>
              <a:t>DoctorsForSinglePayer</a:t>
            </a:r>
            <a:endParaRPr lang="en-US" sz="4400" b="1" dirty="0">
              <a:solidFill>
                <a:srgbClr val="FFFF00"/>
              </a:solidFill>
            </a:endParaRPr>
          </a:p>
        </p:txBody>
      </p:sp>
    </p:spTree>
    <p:extLst>
      <p:ext uri="{BB962C8B-B14F-4D97-AF65-F5344CB8AC3E}">
        <p14:creationId xmlns:p14="http://schemas.microsoft.com/office/powerpoint/2010/main" val="4724201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500"/>
                                        <p:tgtEl>
                                          <p:spTgt spid="5">
                                            <p:txEl>
                                              <p:pRg st="4" end="4"/>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65125"/>
            <a:ext cx="11577755" cy="1325563"/>
          </a:xfrm>
        </p:spPr>
        <p:txBody>
          <a:bodyPr>
            <a:normAutofit/>
          </a:bodyPr>
          <a:lstStyle/>
          <a:p>
            <a:r>
              <a:rPr lang="en-US" dirty="0"/>
              <a:t>Blacks Born in 1980 Can Expect to </a:t>
            </a:r>
            <a:br>
              <a:rPr lang="en-US" dirty="0"/>
            </a:br>
            <a:r>
              <a:rPr lang="en-US" dirty="0"/>
              <a:t>Live </a:t>
            </a:r>
            <a:r>
              <a:rPr lang="en-US" dirty="0">
                <a:solidFill>
                  <a:srgbClr val="FFFF00"/>
                </a:solidFill>
              </a:rPr>
              <a:t>Six Years Shorter </a:t>
            </a:r>
            <a:r>
              <a:rPr lang="en-US" dirty="0"/>
              <a:t>than Whites</a:t>
            </a:r>
          </a:p>
        </p:txBody>
      </p:sp>
      <p:sp>
        <p:nvSpPr>
          <p:cNvPr id="5" name="Text Placeholder 4"/>
          <p:cNvSpPr>
            <a:spLocks noGrp="1"/>
          </p:cNvSpPr>
          <p:nvPr>
            <p:ph type="body" idx="10"/>
          </p:nvPr>
        </p:nvSpPr>
        <p:spPr/>
        <p:txBody>
          <a:bodyPr>
            <a:noAutofit/>
          </a:bodyPr>
          <a:lstStyle/>
          <a:p>
            <a:pPr>
              <a:lnSpc>
                <a:spcPct val="100000"/>
              </a:lnSpc>
              <a:spcBef>
                <a:spcPts val="0"/>
              </a:spcBef>
            </a:pPr>
            <a:r>
              <a:rPr lang="en-US" dirty="0"/>
              <a:t>https://</a:t>
            </a:r>
            <a:r>
              <a:rPr lang="en-US" dirty="0" err="1"/>
              <a:t>www.cdc.gov</a:t>
            </a:r>
            <a:r>
              <a:rPr lang="en-US" dirty="0"/>
              <a:t>/</a:t>
            </a:r>
            <a:r>
              <a:rPr lang="en-US" dirty="0" err="1"/>
              <a:t>nchs</a:t>
            </a:r>
            <a:r>
              <a:rPr lang="en-US" dirty="0"/>
              <a:t>/data/</a:t>
            </a:r>
            <a:r>
              <a:rPr lang="en-US" dirty="0" err="1"/>
              <a:t>nvsr</a:t>
            </a:r>
            <a:r>
              <a:rPr lang="en-US" dirty="0"/>
              <a:t>/nvsr68/nvsr68_07-508.pdf  Accessed Jan 27 2020</a:t>
            </a:r>
          </a:p>
        </p:txBody>
      </p:sp>
      <p:sp>
        <p:nvSpPr>
          <p:cNvPr id="10" name="TextBox 9">
            <a:extLst>
              <a:ext uri="{FF2B5EF4-FFF2-40B4-BE49-F238E27FC236}">
                <a16:creationId xmlns:a16="http://schemas.microsoft.com/office/drawing/2014/main" id="{3EA7F4B8-3694-3A46-BC6D-0D82C20421AC}"/>
              </a:ext>
            </a:extLst>
          </p:cNvPr>
          <p:cNvSpPr txBox="1"/>
          <p:nvPr/>
        </p:nvSpPr>
        <p:spPr>
          <a:xfrm>
            <a:off x="148857" y="2531937"/>
            <a:ext cx="2651494" cy="2062103"/>
          </a:xfrm>
          <a:prstGeom prst="rect">
            <a:avLst/>
          </a:prstGeom>
          <a:noFill/>
        </p:spPr>
        <p:txBody>
          <a:bodyPr wrap="square" rtlCol="0">
            <a:spAutoFit/>
          </a:bodyPr>
          <a:lstStyle/>
          <a:p>
            <a:pPr>
              <a:spcAft>
                <a:spcPts val="1200"/>
              </a:spcAft>
            </a:pPr>
            <a:r>
              <a:rPr lang="en-US" sz="3200" dirty="0">
                <a:solidFill>
                  <a:schemeClr val="bg1"/>
                </a:solidFill>
              </a:rPr>
              <a:t>2017 Life Expectancy for someone born in 1980</a:t>
            </a:r>
          </a:p>
        </p:txBody>
      </p:sp>
      <p:sp>
        <p:nvSpPr>
          <p:cNvPr id="8" name="Rectangle 7">
            <a:extLst>
              <a:ext uri="{FF2B5EF4-FFF2-40B4-BE49-F238E27FC236}">
                <a16:creationId xmlns:a16="http://schemas.microsoft.com/office/drawing/2014/main" id="{0E6E20EC-6B88-BF43-833A-91AE60AEA46B}"/>
              </a:ext>
            </a:extLst>
          </p:cNvPr>
          <p:cNvSpPr/>
          <p:nvPr/>
        </p:nvSpPr>
        <p:spPr>
          <a:xfrm>
            <a:off x="6584152" y="1690688"/>
            <a:ext cx="2274094" cy="322037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74.4 Years</a:t>
            </a:r>
          </a:p>
        </p:txBody>
      </p:sp>
      <p:sp>
        <p:nvSpPr>
          <p:cNvPr id="4" name="Rectangle 3">
            <a:extLst>
              <a:ext uri="{FF2B5EF4-FFF2-40B4-BE49-F238E27FC236}">
                <a16:creationId xmlns:a16="http://schemas.microsoft.com/office/drawing/2014/main" id="{93B3B1C7-0515-EB4C-8074-C42FA6D5E79D}"/>
              </a:ext>
            </a:extLst>
          </p:cNvPr>
          <p:cNvSpPr/>
          <p:nvPr/>
        </p:nvSpPr>
        <p:spPr>
          <a:xfrm>
            <a:off x="4569618" y="1946940"/>
            <a:ext cx="2274094" cy="296412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68.1 Years</a:t>
            </a:r>
          </a:p>
        </p:txBody>
      </p:sp>
      <p:cxnSp>
        <p:nvCxnSpPr>
          <p:cNvPr id="9" name="Straight Connector 8">
            <a:extLst>
              <a:ext uri="{FF2B5EF4-FFF2-40B4-BE49-F238E27FC236}">
                <a16:creationId xmlns:a16="http://schemas.microsoft.com/office/drawing/2014/main" id="{206F3228-32F2-FC40-9EFE-0311BE42E353}"/>
              </a:ext>
            </a:extLst>
          </p:cNvPr>
          <p:cNvCxnSpPr/>
          <p:nvPr/>
        </p:nvCxnSpPr>
        <p:spPr>
          <a:xfrm>
            <a:off x="2800350" y="4911061"/>
            <a:ext cx="80867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E76469-03D8-AF43-A96F-BCD2F98A5D9B}"/>
              </a:ext>
            </a:extLst>
          </p:cNvPr>
          <p:cNvSpPr txBox="1"/>
          <p:nvPr/>
        </p:nvSpPr>
        <p:spPr>
          <a:xfrm>
            <a:off x="4352148" y="4938009"/>
            <a:ext cx="2709033" cy="978729"/>
          </a:xfrm>
          <a:prstGeom prst="rect">
            <a:avLst/>
          </a:prstGeom>
          <a:noFill/>
        </p:spPr>
        <p:txBody>
          <a:bodyPr wrap="square" rtlCol="0">
            <a:spAutoFit/>
          </a:bodyPr>
          <a:lstStyle/>
          <a:p>
            <a:pPr algn="ctr">
              <a:lnSpc>
                <a:spcPct val="90000"/>
              </a:lnSpc>
            </a:pPr>
            <a:r>
              <a:rPr lang="en-US" sz="3200" dirty="0">
                <a:solidFill>
                  <a:schemeClr val="bg1"/>
                </a:solidFill>
              </a:rPr>
              <a:t>Black Americans</a:t>
            </a:r>
          </a:p>
        </p:txBody>
      </p:sp>
      <p:sp>
        <p:nvSpPr>
          <p:cNvPr id="14" name="TextBox 13">
            <a:extLst>
              <a:ext uri="{FF2B5EF4-FFF2-40B4-BE49-F238E27FC236}">
                <a16:creationId xmlns:a16="http://schemas.microsoft.com/office/drawing/2014/main" id="{C0EB8180-A987-B942-9C6F-4BF0FCE6E0FB}"/>
              </a:ext>
            </a:extLst>
          </p:cNvPr>
          <p:cNvSpPr txBox="1"/>
          <p:nvPr/>
        </p:nvSpPr>
        <p:spPr>
          <a:xfrm>
            <a:off x="6584152" y="4938009"/>
            <a:ext cx="2709033" cy="978729"/>
          </a:xfrm>
          <a:prstGeom prst="rect">
            <a:avLst/>
          </a:prstGeom>
          <a:noFill/>
        </p:spPr>
        <p:txBody>
          <a:bodyPr wrap="square" rtlCol="0">
            <a:spAutoFit/>
          </a:bodyPr>
          <a:lstStyle/>
          <a:p>
            <a:pPr algn="ctr">
              <a:lnSpc>
                <a:spcPct val="90000"/>
              </a:lnSpc>
            </a:pPr>
            <a:r>
              <a:rPr lang="en-US" sz="3200" dirty="0">
                <a:solidFill>
                  <a:schemeClr val="bg1"/>
                </a:solidFill>
              </a:rPr>
              <a:t>White Americans</a:t>
            </a:r>
          </a:p>
        </p:txBody>
      </p:sp>
    </p:spTree>
    <p:extLst>
      <p:ext uri="{BB962C8B-B14F-4D97-AF65-F5344CB8AC3E}">
        <p14:creationId xmlns:p14="http://schemas.microsoft.com/office/powerpoint/2010/main" val="11979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65125"/>
            <a:ext cx="11577755" cy="1325563"/>
          </a:xfrm>
        </p:spPr>
        <p:txBody>
          <a:bodyPr>
            <a:normAutofit/>
          </a:bodyPr>
          <a:lstStyle/>
          <a:p>
            <a:r>
              <a:rPr lang="en-US" dirty="0"/>
              <a:t>Until Age 65, People of Color Are </a:t>
            </a:r>
            <a:br>
              <a:rPr lang="en-US" dirty="0"/>
            </a:br>
            <a:r>
              <a:rPr lang="en-US" dirty="0"/>
              <a:t>More Likely To Be </a:t>
            </a:r>
            <a:r>
              <a:rPr lang="en-US" dirty="0">
                <a:solidFill>
                  <a:srgbClr val="FFFF00"/>
                </a:solidFill>
              </a:rPr>
              <a:t>Uninsured</a:t>
            </a:r>
          </a:p>
        </p:txBody>
      </p:sp>
      <p:sp>
        <p:nvSpPr>
          <p:cNvPr id="5" name="Text Placeholder 4"/>
          <p:cNvSpPr>
            <a:spLocks noGrp="1"/>
          </p:cNvSpPr>
          <p:nvPr>
            <p:ph type="body" idx="10"/>
          </p:nvPr>
        </p:nvSpPr>
        <p:spPr/>
        <p:txBody>
          <a:bodyPr>
            <a:noAutofit/>
          </a:bodyPr>
          <a:lstStyle/>
          <a:p>
            <a:pPr>
              <a:lnSpc>
                <a:spcPct val="100000"/>
              </a:lnSpc>
              <a:spcBef>
                <a:spcPts val="0"/>
              </a:spcBef>
            </a:pPr>
            <a:r>
              <a:rPr lang="en-US" dirty="0"/>
              <a:t>https://</a:t>
            </a:r>
            <a:r>
              <a:rPr lang="en-US" dirty="0" err="1"/>
              <a:t>www.kff.org</a:t>
            </a:r>
            <a:r>
              <a:rPr lang="en-US" dirty="0"/>
              <a:t>/report-section/key-facts-on-health-and-health-care-by-race-and-ethnicity-coverage-access-to-and-use-of-care/  Accessed Jan 27 2020</a:t>
            </a:r>
          </a:p>
        </p:txBody>
      </p:sp>
      <p:graphicFrame>
        <p:nvGraphicFramePr>
          <p:cNvPr id="3" name="Chart 2">
            <a:extLst>
              <a:ext uri="{FF2B5EF4-FFF2-40B4-BE49-F238E27FC236}">
                <a16:creationId xmlns:a16="http://schemas.microsoft.com/office/drawing/2014/main" id="{991DAC05-5748-354C-AE21-C7FEE461F10A}"/>
              </a:ext>
            </a:extLst>
          </p:cNvPr>
          <p:cNvGraphicFramePr/>
          <p:nvPr>
            <p:extLst>
              <p:ext uri="{D42A27DB-BD31-4B8C-83A1-F6EECF244321}">
                <p14:modId xmlns:p14="http://schemas.microsoft.com/office/powerpoint/2010/main" val="2275969652"/>
              </p:ext>
            </p:extLst>
          </p:nvPr>
        </p:nvGraphicFramePr>
        <p:xfrm>
          <a:off x="2000709" y="1690688"/>
          <a:ext cx="9503763"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1A53493-05D1-C041-A599-FE7EFD114DAC}"/>
              </a:ext>
            </a:extLst>
          </p:cNvPr>
          <p:cNvSpPr txBox="1"/>
          <p:nvPr/>
        </p:nvSpPr>
        <p:spPr>
          <a:xfrm>
            <a:off x="266259" y="2305615"/>
            <a:ext cx="2973052" cy="1815882"/>
          </a:xfrm>
          <a:prstGeom prst="rect">
            <a:avLst/>
          </a:prstGeom>
          <a:noFill/>
        </p:spPr>
        <p:txBody>
          <a:bodyPr wrap="square" rtlCol="0">
            <a:spAutoFit/>
          </a:bodyPr>
          <a:lstStyle/>
          <a:p>
            <a:r>
              <a:rPr lang="en-US" sz="2800" dirty="0">
                <a:solidFill>
                  <a:schemeClr val="bg1"/>
                </a:solidFill>
              </a:rPr>
              <a:t>Percent without health insurance, </a:t>
            </a:r>
          </a:p>
          <a:p>
            <a:r>
              <a:rPr lang="en-US" sz="2800" dirty="0">
                <a:solidFill>
                  <a:schemeClr val="bg1"/>
                </a:solidFill>
              </a:rPr>
              <a:t>ages 0-64. </a:t>
            </a:r>
          </a:p>
          <a:p>
            <a:r>
              <a:rPr lang="en-US" sz="2800" dirty="0">
                <a:solidFill>
                  <a:schemeClr val="bg1"/>
                </a:solidFill>
              </a:rPr>
              <a:t>2017 data</a:t>
            </a:r>
          </a:p>
        </p:txBody>
      </p:sp>
    </p:spTree>
    <p:extLst>
      <p:ext uri="{BB962C8B-B14F-4D97-AF65-F5344CB8AC3E}">
        <p14:creationId xmlns:p14="http://schemas.microsoft.com/office/powerpoint/2010/main" val="396667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365125"/>
            <a:ext cx="11577755" cy="1325563"/>
          </a:xfrm>
        </p:spPr>
        <p:txBody>
          <a:bodyPr>
            <a:normAutofit/>
          </a:bodyPr>
          <a:lstStyle/>
          <a:p>
            <a:r>
              <a:rPr lang="en-US" dirty="0">
                <a:solidFill>
                  <a:srgbClr val="FFFF00"/>
                </a:solidFill>
              </a:rPr>
              <a:t>Past-Due Medical Debt </a:t>
            </a:r>
            <a:r>
              <a:rPr lang="en-US" dirty="0"/>
              <a:t>a Problem – Especially for Black Americans</a:t>
            </a:r>
          </a:p>
        </p:txBody>
      </p:sp>
      <p:sp>
        <p:nvSpPr>
          <p:cNvPr id="5" name="Text Placeholder 4"/>
          <p:cNvSpPr>
            <a:spLocks noGrp="1"/>
          </p:cNvSpPr>
          <p:nvPr>
            <p:ph type="body" idx="10"/>
          </p:nvPr>
        </p:nvSpPr>
        <p:spPr/>
        <p:txBody>
          <a:bodyPr>
            <a:noAutofit/>
          </a:bodyPr>
          <a:lstStyle/>
          <a:p>
            <a:pPr>
              <a:lnSpc>
                <a:spcPct val="100000"/>
              </a:lnSpc>
              <a:spcBef>
                <a:spcPts val="0"/>
              </a:spcBef>
            </a:pPr>
            <a:r>
              <a:rPr lang="en-US" dirty="0"/>
              <a:t>https://</a:t>
            </a:r>
            <a:r>
              <a:rPr lang="en-US" dirty="0" err="1"/>
              <a:t>www.urban.org</a:t>
            </a:r>
            <a:r>
              <a:rPr lang="en-US" dirty="0"/>
              <a:t>/urban-wire/past-due-medical-debt-problem-especially-black-</a:t>
            </a:r>
            <a:r>
              <a:rPr lang="en-US" dirty="0" err="1"/>
              <a:t>americans</a:t>
            </a:r>
            <a:r>
              <a:rPr lang="en-US" dirty="0"/>
              <a:t>  Accessed Jan 27 2020</a:t>
            </a:r>
          </a:p>
        </p:txBody>
      </p:sp>
      <p:sp>
        <p:nvSpPr>
          <p:cNvPr id="22" name="TextBox 21">
            <a:extLst>
              <a:ext uri="{FF2B5EF4-FFF2-40B4-BE49-F238E27FC236}">
                <a16:creationId xmlns:a16="http://schemas.microsoft.com/office/drawing/2014/main" id="{BF7F6F74-2559-564C-A7B9-ADE37A8246A4}"/>
              </a:ext>
            </a:extLst>
          </p:cNvPr>
          <p:cNvSpPr txBox="1"/>
          <p:nvPr/>
        </p:nvSpPr>
        <p:spPr>
          <a:xfrm>
            <a:off x="266259" y="2305615"/>
            <a:ext cx="2786635" cy="2246769"/>
          </a:xfrm>
          <a:prstGeom prst="rect">
            <a:avLst/>
          </a:prstGeom>
          <a:noFill/>
        </p:spPr>
        <p:txBody>
          <a:bodyPr wrap="square" rtlCol="0">
            <a:spAutoFit/>
          </a:bodyPr>
          <a:lstStyle/>
          <a:p>
            <a:r>
              <a:rPr lang="en-US" sz="2800" dirty="0">
                <a:solidFill>
                  <a:schemeClr val="bg1"/>
                </a:solidFill>
              </a:rPr>
              <a:t>Percent with past-due medical debt, ages 18-64. 2015 data</a:t>
            </a:r>
          </a:p>
        </p:txBody>
      </p:sp>
      <p:graphicFrame>
        <p:nvGraphicFramePr>
          <p:cNvPr id="3" name="Chart 2">
            <a:extLst>
              <a:ext uri="{FF2B5EF4-FFF2-40B4-BE49-F238E27FC236}">
                <a16:creationId xmlns:a16="http://schemas.microsoft.com/office/drawing/2014/main" id="{991DAC05-5748-354C-AE21-C7FEE461F10A}"/>
              </a:ext>
            </a:extLst>
          </p:cNvPr>
          <p:cNvGraphicFramePr/>
          <p:nvPr>
            <p:extLst>
              <p:ext uri="{D42A27DB-BD31-4B8C-83A1-F6EECF244321}">
                <p14:modId xmlns:p14="http://schemas.microsoft.com/office/powerpoint/2010/main" val="436963145"/>
              </p:ext>
            </p:extLst>
          </p:nvPr>
        </p:nvGraphicFramePr>
        <p:xfrm>
          <a:off x="2068803" y="1690688"/>
          <a:ext cx="9503763"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0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768A-3D70-3D42-BF80-EEB7AF59C786}"/>
              </a:ext>
            </a:extLst>
          </p:cNvPr>
          <p:cNvSpPr>
            <a:spLocks noGrp="1"/>
          </p:cNvSpPr>
          <p:nvPr>
            <p:ph type="title"/>
          </p:nvPr>
        </p:nvSpPr>
        <p:spPr/>
        <p:txBody>
          <a:bodyPr>
            <a:noAutofit/>
          </a:bodyPr>
          <a:lstStyle/>
          <a:p>
            <a:r>
              <a:rPr lang="en-US" sz="4800" dirty="0">
                <a:solidFill>
                  <a:srgbClr val="FFFF00"/>
                </a:solidFill>
              </a:rPr>
              <a:t>Early Death </a:t>
            </a:r>
            <a:r>
              <a:rPr lang="en-US" sz="4800" dirty="0"/>
              <a:t>Among Blacks Is</a:t>
            </a:r>
            <a:br>
              <a:rPr lang="en-US" sz="4800" dirty="0"/>
            </a:br>
            <a:r>
              <a:rPr lang="en-US" sz="4800" dirty="0"/>
              <a:t>A Uniquely American Problem</a:t>
            </a:r>
            <a:endParaRPr lang="en-US" sz="6600" dirty="0"/>
          </a:p>
        </p:txBody>
      </p:sp>
      <p:sp>
        <p:nvSpPr>
          <p:cNvPr id="3" name="Text Placeholder 2">
            <a:extLst>
              <a:ext uri="{FF2B5EF4-FFF2-40B4-BE49-F238E27FC236}">
                <a16:creationId xmlns:a16="http://schemas.microsoft.com/office/drawing/2014/main" id="{9083A432-BB61-604E-A57E-6AA0A80ABDD3}"/>
              </a:ext>
            </a:extLst>
          </p:cNvPr>
          <p:cNvSpPr>
            <a:spLocks noGrp="1"/>
          </p:cNvSpPr>
          <p:nvPr>
            <p:ph type="body" idx="10"/>
          </p:nvPr>
        </p:nvSpPr>
        <p:spPr/>
        <p:txBody>
          <a:bodyPr/>
          <a:lstStyle/>
          <a:p>
            <a:r>
              <a:rPr lang="da-DK" dirty="0"/>
              <a:t>Am J Med. 2013 Jan;126(1):76-80</a:t>
            </a:r>
            <a:endParaRPr lang="en-US" dirty="0"/>
          </a:p>
        </p:txBody>
      </p:sp>
      <p:sp>
        <p:nvSpPr>
          <p:cNvPr id="5" name="TextBox 4">
            <a:extLst>
              <a:ext uri="{FF2B5EF4-FFF2-40B4-BE49-F238E27FC236}">
                <a16:creationId xmlns:a16="http://schemas.microsoft.com/office/drawing/2014/main" id="{ADD8B359-E685-4B41-BC72-CEB99439D4CC}"/>
              </a:ext>
            </a:extLst>
          </p:cNvPr>
          <p:cNvSpPr txBox="1"/>
          <p:nvPr/>
        </p:nvSpPr>
        <p:spPr>
          <a:xfrm>
            <a:off x="182880" y="2139696"/>
            <a:ext cx="1645919" cy="1569660"/>
          </a:xfrm>
          <a:prstGeom prst="rect">
            <a:avLst/>
          </a:prstGeom>
          <a:noFill/>
        </p:spPr>
        <p:txBody>
          <a:bodyPr wrap="square" rtlCol="0">
            <a:spAutoFit/>
          </a:bodyPr>
          <a:lstStyle/>
          <a:p>
            <a:pPr>
              <a:spcAft>
                <a:spcPts val="1200"/>
              </a:spcAft>
            </a:pPr>
            <a:r>
              <a:rPr lang="en-US" sz="2400" dirty="0">
                <a:solidFill>
                  <a:schemeClr val="bg1"/>
                </a:solidFill>
              </a:rPr>
              <a:t>Deaths per 100,000 people</a:t>
            </a:r>
          </a:p>
        </p:txBody>
      </p:sp>
      <p:graphicFrame>
        <p:nvGraphicFramePr>
          <p:cNvPr id="6" name="Table 5">
            <a:extLst>
              <a:ext uri="{FF2B5EF4-FFF2-40B4-BE49-F238E27FC236}">
                <a16:creationId xmlns:a16="http://schemas.microsoft.com/office/drawing/2014/main" id="{3F9D5944-E2F6-2A41-BA54-1B0EC37C3A79}"/>
              </a:ext>
            </a:extLst>
          </p:cNvPr>
          <p:cNvGraphicFramePr>
            <a:graphicFrameLocks noGrp="1"/>
          </p:cNvGraphicFramePr>
          <p:nvPr>
            <p:extLst>
              <p:ext uri="{D42A27DB-BD31-4B8C-83A1-F6EECF244321}">
                <p14:modId xmlns:p14="http://schemas.microsoft.com/office/powerpoint/2010/main" val="2264480128"/>
              </p:ext>
            </p:extLst>
          </p:nvPr>
        </p:nvGraphicFramePr>
        <p:xfrm>
          <a:off x="1828799" y="5559553"/>
          <a:ext cx="8881698" cy="457200"/>
        </p:xfrm>
        <a:graphic>
          <a:graphicData uri="http://schemas.openxmlformats.org/drawingml/2006/table">
            <a:tbl>
              <a:tblPr>
                <a:tableStyleId>{5C22544A-7EE6-4342-B048-85BDC9FD1C3A}</a:tableStyleId>
              </a:tblPr>
              <a:tblGrid>
                <a:gridCol w="1480283">
                  <a:extLst>
                    <a:ext uri="{9D8B030D-6E8A-4147-A177-3AD203B41FA5}">
                      <a16:colId xmlns:a16="http://schemas.microsoft.com/office/drawing/2014/main" val="3458868108"/>
                    </a:ext>
                  </a:extLst>
                </a:gridCol>
                <a:gridCol w="1480283">
                  <a:extLst>
                    <a:ext uri="{9D8B030D-6E8A-4147-A177-3AD203B41FA5}">
                      <a16:colId xmlns:a16="http://schemas.microsoft.com/office/drawing/2014/main" val="492593022"/>
                    </a:ext>
                  </a:extLst>
                </a:gridCol>
                <a:gridCol w="1480283">
                  <a:extLst>
                    <a:ext uri="{9D8B030D-6E8A-4147-A177-3AD203B41FA5}">
                      <a16:colId xmlns:a16="http://schemas.microsoft.com/office/drawing/2014/main" val="867658613"/>
                    </a:ext>
                  </a:extLst>
                </a:gridCol>
                <a:gridCol w="1480283">
                  <a:extLst>
                    <a:ext uri="{9D8B030D-6E8A-4147-A177-3AD203B41FA5}">
                      <a16:colId xmlns:a16="http://schemas.microsoft.com/office/drawing/2014/main" val="1649637182"/>
                    </a:ext>
                  </a:extLst>
                </a:gridCol>
                <a:gridCol w="1480283">
                  <a:extLst>
                    <a:ext uri="{9D8B030D-6E8A-4147-A177-3AD203B41FA5}">
                      <a16:colId xmlns:a16="http://schemas.microsoft.com/office/drawing/2014/main" val="3704162209"/>
                    </a:ext>
                  </a:extLst>
                </a:gridCol>
                <a:gridCol w="1480283">
                  <a:extLst>
                    <a:ext uri="{9D8B030D-6E8A-4147-A177-3AD203B41FA5}">
                      <a16:colId xmlns:a16="http://schemas.microsoft.com/office/drawing/2014/main" val="1358656626"/>
                    </a:ext>
                  </a:extLst>
                </a:gridCol>
              </a:tblGrid>
              <a:tr h="370840">
                <a:tc>
                  <a:txBody>
                    <a:bodyPr/>
                    <a:lstStyle/>
                    <a:p>
                      <a:pPr algn="r"/>
                      <a:r>
                        <a:rPr lang="en-US" sz="2400" dirty="0">
                          <a:solidFill>
                            <a:schemeClr val="bg1"/>
                          </a:solidFill>
                        </a:rPr>
                        <a:t>1980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bg1"/>
                          </a:solidFill>
                        </a:rPr>
                        <a:t>1985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bg1"/>
                          </a:solidFill>
                        </a:rPr>
                        <a:t>1990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bg1"/>
                          </a:solidFill>
                        </a:rPr>
                        <a:t>1995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bg1"/>
                          </a:solidFill>
                        </a:rPr>
                        <a:t>2000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bg1"/>
                          </a:solidFill>
                        </a:rPr>
                        <a:t>2005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498662"/>
                  </a:ext>
                </a:extLst>
              </a:tr>
            </a:tbl>
          </a:graphicData>
        </a:graphic>
      </p:graphicFrame>
      <p:graphicFrame>
        <p:nvGraphicFramePr>
          <p:cNvPr id="8" name="Table 7">
            <a:extLst>
              <a:ext uri="{FF2B5EF4-FFF2-40B4-BE49-F238E27FC236}">
                <a16:creationId xmlns:a16="http://schemas.microsoft.com/office/drawing/2014/main" id="{1D5AD28A-63DE-6844-A77A-1999E59486C1}"/>
              </a:ext>
            </a:extLst>
          </p:cNvPr>
          <p:cNvGraphicFramePr>
            <a:graphicFrameLocks noGrp="1"/>
          </p:cNvGraphicFramePr>
          <p:nvPr>
            <p:extLst>
              <p:ext uri="{D42A27DB-BD31-4B8C-83A1-F6EECF244321}">
                <p14:modId xmlns:p14="http://schemas.microsoft.com/office/powerpoint/2010/main" val="2246446349"/>
              </p:ext>
            </p:extLst>
          </p:nvPr>
        </p:nvGraphicFramePr>
        <p:xfrm>
          <a:off x="1422860" y="1690686"/>
          <a:ext cx="1147761" cy="4224339"/>
        </p:xfrm>
        <a:graphic>
          <a:graphicData uri="http://schemas.openxmlformats.org/drawingml/2006/table">
            <a:tbl>
              <a:tblPr>
                <a:tableStyleId>{5C22544A-7EE6-4342-B048-85BDC9FD1C3A}</a:tableStyleId>
              </a:tblPr>
              <a:tblGrid>
                <a:gridCol w="1147761">
                  <a:extLst>
                    <a:ext uri="{9D8B030D-6E8A-4147-A177-3AD203B41FA5}">
                      <a16:colId xmlns:a16="http://schemas.microsoft.com/office/drawing/2014/main" val="511552819"/>
                    </a:ext>
                  </a:extLst>
                </a:gridCol>
              </a:tblGrid>
              <a:tr h="603477">
                <a:tc>
                  <a:txBody>
                    <a:bodyPr/>
                    <a:lstStyle/>
                    <a:p>
                      <a:pPr algn="r"/>
                      <a:r>
                        <a:rPr lang="en-US" sz="2400" dirty="0">
                          <a:solidFill>
                            <a:schemeClr val="bg1"/>
                          </a:solidFill>
                        </a:rPr>
                        <a:t>1,200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535616"/>
                  </a:ext>
                </a:extLst>
              </a:tr>
              <a:tr h="603477">
                <a:tc>
                  <a:txBody>
                    <a:bodyPr/>
                    <a:lstStyle/>
                    <a:p>
                      <a:pPr algn="r"/>
                      <a:r>
                        <a:rPr lang="en-US" sz="2400" dirty="0">
                          <a:solidFill>
                            <a:schemeClr val="bg1"/>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2482793"/>
                  </a:ext>
                </a:extLst>
              </a:tr>
              <a:tr h="603477">
                <a:tc>
                  <a:txBody>
                    <a:bodyPr/>
                    <a:lstStyle/>
                    <a:p>
                      <a:pPr algn="r"/>
                      <a:r>
                        <a:rPr lang="en-US" sz="2400" dirty="0">
                          <a:solidFill>
                            <a:schemeClr val="bg1"/>
                          </a:solidFill>
                        </a:rPr>
                        <a:t>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2076640"/>
                  </a:ext>
                </a:extLst>
              </a:tr>
              <a:tr h="603477">
                <a:tc>
                  <a:txBody>
                    <a:bodyPr/>
                    <a:lstStyle/>
                    <a:p>
                      <a:pPr algn="r"/>
                      <a:r>
                        <a:rPr lang="en-US" sz="2400" dirty="0">
                          <a:solidFill>
                            <a:schemeClr val="bg1"/>
                          </a:solidFill>
                        </a:rPr>
                        <a:t>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884719"/>
                  </a:ext>
                </a:extLst>
              </a:tr>
              <a:tr h="603477">
                <a:tc>
                  <a:txBody>
                    <a:bodyPr/>
                    <a:lstStyle/>
                    <a:p>
                      <a:pPr algn="r"/>
                      <a:r>
                        <a:rPr lang="en-US" sz="2400" dirty="0">
                          <a:solidFill>
                            <a:schemeClr val="bg1"/>
                          </a:solidFill>
                        </a:rPr>
                        <a:t>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5645755"/>
                  </a:ext>
                </a:extLst>
              </a:tr>
              <a:tr h="603477">
                <a:tc>
                  <a:txBody>
                    <a:bodyPr/>
                    <a:lstStyle/>
                    <a:p>
                      <a:pPr algn="r"/>
                      <a:r>
                        <a:rPr lang="en-US" sz="2400" dirty="0">
                          <a:solidFill>
                            <a:schemeClr val="bg1"/>
                          </a:solidFill>
                        </a:rPr>
                        <a:t>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0717399"/>
                  </a:ext>
                </a:extLst>
              </a:tr>
              <a:tr h="603477">
                <a:tc>
                  <a:txBody>
                    <a:bodyPr/>
                    <a:lstStyle/>
                    <a:p>
                      <a:pPr algn="r"/>
                      <a:r>
                        <a:rPr lang="en-US" sz="24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691481"/>
                  </a:ext>
                </a:extLst>
              </a:tr>
            </a:tbl>
          </a:graphicData>
        </a:graphic>
      </p:graphicFrame>
      <p:graphicFrame>
        <p:nvGraphicFramePr>
          <p:cNvPr id="9" name="Table 8">
            <a:extLst>
              <a:ext uri="{FF2B5EF4-FFF2-40B4-BE49-F238E27FC236}">
                <a16:creationId xmlns:a16="http://schemas.microsoft.com/office/drawing/2014/main" id="{71EB2E8D-718D-C549-BE6C-013AC83DFA9D}"/>
              </a:ext>
            </a:extLst>
          </p:cNvPr>
          <p:cNvGraphicFramePr>
            <a:graphicFrameLocks noGrp="1"/>
          </p:cNvGraphicFramePr>
          <p:nvPr>
            <p:extLst>
              <p:ext uri="{D42A27DB-BD31-4B8C-83A1-F6EECF244321}">
                <p14:modId xmlns:p14="http://schemas.microsoft.com/office/powerpoint/2010/main" val="3732235509"/>
              </p:ext>
            </p:extLst>
          </p:nvPr>
        </p:nvGraphicFramePr>
        <p:xfrm>
          <a:off x="2643182" y="1971200"/>
          <a:ext cx="8710618" cy="3588354"/>
        </p:xfrm>
        <a:graphic>
          <a:graphicData uri="http://schemas.openxmlformats.org/drawingml/2006/table">
            <a:tbl>
              <a:tblPr>
                <a:tableStyleId>{5C22544A-7EE6-4342-B048-85BDC9FD1C3A}</a:tableStyleId>
              </a:tblPr>
              <a:tblGrid>
                <a:gridCol w="8710618">
                  <a:extLst>
                    <a:ext uri="{9D8B030D-6E8A-4147-A177-3AD203B41FA5}">
                      <a16:colId xmlns:a16="http://schemas.microsoft.com/office/drawing/2014/main" val="3710660298"/>
                    </a:ext>
                  </a:extLst>
                </a:gridCol>
              </a:tblGrid>
              <a:tr h="512622">
                <a:tc>
                  <a:txBody>
                    <a:bodyPr/>
                    <a:lstStyle/>
                    <a:p>
                      <a:pPr algn="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9888254"/>
                  </a:ext>
                </a:extLst>
              </a:tr>
              <a:tr h="512622">
                <a:tc>
                  <a:txBody>
                    <a:bodyPr/>
                    <a:lstStyle/>
                    <a:p>
                      <a:pPr algn="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30036552"/>
                  </a:ext>
                </a:extLst>
              </a:tr>
              <a:tr h="512622">
                <a:tc>
                  <a:txBody>
                    <a:bodyPr/>
                    <a:lstStyle/>
                    <a:p>
                      <a:pPr algn="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05639098"/>
                  </a:ext>
                </a:extLst>
              </a:tr>
              <a:tr h="512622">
                <a:tc>
                  <a:txBody>
                    <a:bodyPr/>
                    <a:lstStyle/>
                    <a:p>
                      <a:pPr algn="r"/>
                      <a:endParaRPr lang="en-US" sz="240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13350155"/>
                  </a:ext>
                </a:extLst>
              </a:tr>
              <a:tr h="512622">
                <a:tc>
                  <a:txBody>
                    <a:bodyPr/>
                    <a:lstStyle/>
                    <a:p>
                      <a:pPr algn="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4351867"/>
                  </a:ext>
                </a:extLst>
              </a:tr>
              <a:tr h="512622">
                <a:tc>
                  <a:txBody>
                    <a:bodyPr/>
                    <a:lstStyle/>
                    <a:p>
                      <a:pPr algn="r"/>
                      <a:endParaRPr lang="en-US" sz="240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93945186"/>
                  </a:ext>
                </a:extLst>
              </a:tr>
              <a:tr h="512622">
                <a:tc>
                  <a:txBody>
                    <a:bodyPr/>
                    <a:lstStyle/>
                    <a:p>
                      <a:pPr algn="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76365887"/>
                  </a:ext>
                </a:extLst>
              </a:tr>
            </a:tbl>
          </a:graphicData>
        </a:graphic>
      </p:graphicFrame>
      <p:sp>
        <p:nvSpPr>
          <p:cNvPr id="13" name="Freeform 12">
            <a:extLst>
              <a:ext uri="{FF2B5EF4-FFF2-40B4-BE49-F238E27FC236}">
                <a16:creationId xmlns:a16="http://schemas.microsoft.com/office/drawing/2014/main" id="{564C0405-9377-5549-B852-422E1CAD6E9A}"/>
              </a:ext>
            </a:extLst>
          </p:cNvPr>
          <p:cNvSpPr/>
          <p:nvPr/>
        </p:nvSpPr>
        <p:spPr>
          <a:xfrm>
            <a:off x="2694039" y="2037589"/>
            <a:ext cx="8298426" cy="1307690"/>
          </a:xfrm>
          <a:custGeom>
            <a:avLst/>
            <a:gdLst>
              <a:gd name="connsiteX0" fmla="*/ 0 w 8298426"/>
              <a:gd name="connsiteY0" fmla="*/ 29496 h 1307690"/>
              <a:gd name="connsiteX1" fmla="*/ 353961 w 8298426"/>
              <a:gd name="connsiteY1" fmla="*/ 0 h 1307690"/>
              <a:gd name="connsiteX2" fmla="*/ 658761 w 8298426"/>
              <a:gd name="connsiteY2" fmla="*/ 127819 h 1307690"/>
              <a:gd name="connsiteX3" fmla="*/ 934064 w 8298426"/>
              <a:gd name="connsiteY3" fmla="*/ 304800 h 1307690"/>
              <a:gd name="connsiteX4" fmla="*/ 1248696 w 8298426"/>
              <a:gd name="connsiteY4" fmla="*/ 344129 h 1307690"/>
              <a:gd name="connsiteX5" fmla="*/ 1553496 w 8298426"/>
              <a:gd name="connsiteY5" fmla="*/ 334296 h 1307690"/>
              <a:gd name="connsiteX6" fmla="*/ 1818967 w 8298426"/>
              <a:gd name="connsiteY6" fmla="*/ 285135 h 1307690"/>
              <a:gd name="connsiteX7" fmla="*/ 2113935 w 8298426"/>
              <a:gd name="connsiteY7" fmla="*/ 255638 h 1307690"/>
              <a:gd name="connsiteX8" fmla="*/ 2399071 w 8298426"/>
              <a:gd name="connsiteY8" fmla="*/ 294967 h 1307690"/>
              <a:gd name="connsiteX9" fmla="*/ 2703871 w 8298426"/>
              <a:gd name="connsiteY9" fmla="*/ 196645 h 1307690"/>
              <a:gd name="connsiteX10" fmla="*/ 2998838 w 8298426"/>
              <a:gd name="connsiteY10" fmla="*/ 196645 h 1307690"/>
              <a:gd name="connsiteX11" fmla="*/ 3313471 w 8298426"/>
              <a:gd name="connsiteY11" fmla="*/ 294967 h 1307690"/>
              <a:gd name="connsiteX12" fmla="*/ 3588774 w 8298426"/>
              <a:gd name="connsiteY12" fmla="*/ 363793 h 1307690"/>
              <a:gd name="connsiteX13" fmla="*/ 3903406 w 8298426"/>
              <a:gd name="connsiteY13" fmla="*/ 412955 h 1307690"/>
              <a:gd name="connsiteX14" fmla="*/ 4159045 w 8298426"/>
              <a:gd name="connsiteY14" fmla="*/ 334296 h 1307690"/>
              <a:gd name="connsiteX15" fmla="*/ 4454013 w 8298426"/>
              <a:gd name="connsiteY15" fmla="*/ 393290 h 1307690"/>
              <a:gd name="connsiteX16" fmla="*/ 4778477 w 8298426"/>
              <a:gd name="connsiteY16" fmla="*/ 403122 h 1307690"/>
              <a:gd name="connsiteX17" fmla="*/ 5014451 w 8298426"/>
              <a:gd name="connsiteY17" fmla="*/ 629264 h 1307690"/>
              <a:gd name="connsiteX18" fmla="*/ 5358580 w 8298426"/>
              <a:gd name="connsiteY18" fmla="*/ 855406 h 1307690"/>
              <a:gd name="connsiteX19" fmla="*/ 5633884 w 8298426"/>
              <a:gd name="connsiteY19" fmla="*/ 1002890 h 1307690"/>
              <a:gd name="connsiteX20" fmla="*/ 5928851 w 8298426"/>
              <a:gd name="connsiteY20" fmla="*/ 973393 h 1307690"/>
              <a:gd name="connsiteX21" fmla="*/ 6253316 w 8298426"/>
              <a:gd name="connsiteY21" fmla="*/ 1042219 h 1307690"/>
              <a:gd name="connsiteX22" fmla="*/ 6508955 w 8298426"/>
              <a:gd name="connsiteY22" fmla="*/ 1091380 h 1307690"/>
              <a:gd name="connsiteX23" fmla="*/ 6813755 w 8298426"/>
              <a:gd name="connsiteY23" fmla="*/ 1081548 h 1307690"/>
              <a:gd name="connsiteX24" fmla="*/ 7118555 w 8298426"/>
              <a:gd name="connsiteY24" fmla="*/ 1101213 h 1307690"/>
              <a:gd name="connsiteX25" fmla="*/ 7393858 w 8298426"/>
              <a:gd name="connsiteY25" fmla="*/ 1189703 h 1307690"/>
              <a:gd name="connsiteX26" fmla="*/ 7698658 w 8298426"/>
              <a:gd name="connsiteY26" fmla="*/ 1189703 h 1307690"/>
              <a:gd name="connsiteX27" fmla="*/ 8003458 w 8298426"/>
              <a:gd name="connsiteY27" fmla="*/ 1238864 h 1307690"/>
              <a:gd name="connsiteX28" fmla="*/ 8298426 w 8298426"/>
              <a:gd name="connsiteY28" fmla="*/ 1307690 h 130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98426" h="1307690">
                <a:moveTo>
                  <a:pt x="0" y="29496"/>
                </a:moveTo>
                <a:lnTo>
                  <a:pt x="353961" y="0"/>
                </a:lnTo>
                <a:lnTo>
                  <a:pt x="658761" y="127819"/>
                </a:lnTo>
                <a:lnTo>
                  <a:pt x="934064" y="304800"/>
                </a:lnTo>
                <a:lnTo>
                  <a:pt x="1248696" y="344129"/>
                </a:lnTo>
                <a:lnTo>
                  <a:pt x="1553496" y="334296"/>
                </a:lnTo>
                <a:lnTo>
                  <a:pt x="1818967" y="285135"/>
                </a:lnTo>
                <a:lnTo>
                  <a:pt x="2113935" y="255638"/>
                </a:lnTo>
                <a:lnTo>
                  <a:pt x="2399071" y="294967"/>
                </a:lnTo>
                <a:lnTo>
                  <a:pt x="2703871" y="196645"/>
                </a:lnTo>
                <a:lnTo>
                  <a:pt x="2998838" y="196645"/>
                </a:lnTo>
                <a:lnTo>
                  <a:pt x="3313471" y="294967"/>
                </a:lnTo>
                <a:lnTo>
                  <a:pt x="3588774" y="363793"/>
                </a:lnTo>
                <a:lnTo>
                  <a:pt x="3903406" y="412955"/>
                </a:lnTo>
                <a:lnTo>
                  <a:pt x="4159045" y="334296"/>
                </a:lnTo>
                <a:lnTo>
                  <a:pt x="4454013" y="393290"/>
                </a:lnTo>
                <a:lnTo>
                  <a:pt x="4778477" y="403122"/>
                </a:lnTo>
                <a:lnTo>
                  <a:pt x="5014451" y="629264"/>
                </a:lnTo>
                <a:lnTo>
                  <a:pt x="5358580" y="855406"/>
                </a:lnTo>
                <a:lnTo>
                  <a:pt x="5633884" y="1002890"/>
                </a:lnTo>
                <a:lnTo>
                  <a:pt x="5928851" y="973393"/>
                </a:lnTo>
                <a:lnTo>
                  <a:pt x="6253316" y="1042219"/>
                </a:lnTo>
                <a:lnTo>
                  <a:pt x="6508955" y="1091380"/>
                </a:lnTo>
                <a:lnTo>
                  <a:pt x="6813755" y="1081548"/>
                </a:lnTo>
                <a:lnTo>
                  <a:pt x="7118555" y="1101213"/>
                </a:lnTo>
                <a:lnTo>
                  <a:pt x="7393858" y="1189703"/>
                </a:lnTo>
                <a:lnTo>
                  <a:pt x="7698658" y="1189703"/>
                </a:lnTo>
                <a:lnTo>
                  <a:pt x="8003458" y="1238864"/>
                </a:lnTo>
                <a:lnTo>
                  <a:pt x="8298426" y="1307690"/>
                </a:lnTo>
              </a:path>
            </a:pathLst>
          </a:custGeom>
          <a:noFill/>
          <a:ln w="76200">
            <a:solidFill>
              <a:schemeClr val="accent2"/>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35EED00F-87D5-F142-BA06-EAD06C355662}"/>
              </a:ext>
            </a:extLst>
          </p:cNvPr>
          <p:cNvSpPr/>
          <p:nvPr/>
        </p:nvSpPr>
        <p:spPr>
          <a:xfrm>
            <a:off x="2723535" y="3810801"/>
            <a:ext cx="8278762" cy="530942"/>
          </a:xfrm>
          <a:custGeom>
            <a:avLst/>
            <a:gdLst>
              <a:gd name="connsiteX0" fmla="*/ 0 w 8278762"/>
              <a:gd name="connsiteY0" fmla="*/ 0 h 530942"/>
              <a:gd name="connsiteX1" fmla="*/ 304800 w 8278762"/>
              <a:gd name="connsiteY1" fmla="*/ 19664 h 530942"/>
              <a:gd name="connsiteX2" fmla="*/ 609600 w 8278762"/>
              <a:gd name="connsiteY2" fmla="*/ 58993 h 530942"/>
              <a:gd name="connsiteX3" fmla="*/ 894736 w 8278762"/>
              <a:gd name="connsiteY3" fmla="*/ 127819 h 530942"/>
              <a:gd name="connsiteX4" fmla="*/ 1189704 w 8278762"/>
              <a:gd name="connsiteY4" fmla="*/ 127819 h 530942"/>
              <a:gd name="connsiteX5" fmla="*/ 1465007 w 8278762"/>
              <a:gd name="connsiteY5" fmla="*/ 147484 h 530942"/>
              <a:gd name="connsiteX6" fmla="*/ 1759975 w 8278762"/>
              <a:gd name="connsiteY6" fmla="*/ 167148 h 530942"/>
              <a:gd name="connsiteX7" fmla="*/ 2084439 w 8278762"/>
              <a:gd name="connsiteY7" fmla="*/ 167148 h 530942"/>
              <a:gd name="connsiteX8" fmla="*/ 2359742 w 8278762"/>
              <a:gd name="connsiteY8" fmla="*/ 186813 h 530942"/>
              <a:gd name="connsiteX9" fmla="*/ 2654710 w 8278762"/>
              <a:gd name="connsiteY9" fmla="*/ 196645 h 530942"/>
              <a:gd name="connsiteX10" fmla="*/ 2979175 w 8278762"/>
              <a:gd name="connsiteY10" fmla="*/ 206477 h 530942"/>
              <a:gd name="connsiteX11" fmla="*/ 3234813 w 8278762"/>
              <a:gd name="connsiteY11" fmla="*/ 226142 h 530942"/>
              <a:gd name="connsiteX12" fmla="*/ 3549446 w 8278762"/>
              <a:gd name="connsiteY12" fmla="*/ 255639 h 530942"/>
              <a:gd name="connsiteX13" fmla="*/ 3893575 w 8278762"/>
              <a:gd name="connsiteY13" fmla="*/ 275303 h 530942"/>
              <a:gd name="connsiteX14" fmla="*/ 4168878 w 8278762"/>
              <a:gd name="connsiteY14" fmla="*/ 265471 h 530942"/>
              <a:gd name="connsiteX15" fmla="*/ 4483510 w 8278762"/>
              <a:gd name="connsiteY15" fmla="*/ 304800 h 530942"/>
              <a:gd name="connsiteX16" fmla="*/ 4729317 w 8278762"/>
              <a:gd name="connsiteY16" fmla="*/ 304800 h 530942"/>
              <a:gd name="connsiteX17" fmla="*/ 5034117 w 8278762"/>
              <a:gd name="connsiteY17" fmla="*/ 403122 h 530942"/>
              <a:gd name="connsiteX18" fmla="*/ 5348749 w 8278762"/>
              <a:gd name="connsiteY18" fmla="*/ 471948 h 530942"/>
              <a:gd name="connsiteX19" fmla="*/ 5614220 w 8278762"/>
              <a:gd name="connsiteY19" fmla="*/ 481781 h 530942"/>
              <a:gd name="connsiteX20" fmla="*/ 5909188 w 8278762"/>
              <a:gd name="connsiteY20" fmla="*/ 481781 h 530942"/>
              <a:gd name="connsiteX21" fmla="*/ 6204155 w 8278762"/>
              <a:gd name="connsiteY21" fmla="*/ 481781 h 530942"/>
              <a:gd name="connsiteX22" fmla="*/ 6499123 w 8278762"/>
              <a:gd name="connsiteY22" fmla="*/ 491613 h 530942"/>
              <a:gd name="connsiteX23" fmla="*/ 6803923 w 8278762"/>
              <a:gd name="connsiteY23" fmla="*/ 491613 h 530942"/>
              <a:gd name="connsiteX24" fmla="*/ 7079226 w 8278762"/>
              <a:gd name="connsiteY24" fmla="*/ 491613 h 530942"/>
              <a:gd name="connsiteX25" fmla="*/ 7393859 w 8278762"/>
              <a:gd name="connsiteY25" fmla="*/ 521110 h 530942"/>
              <a:gd name="connsiteX26" fmla="*/ 7669162 w 8278762"/>
              <a:gd name="connsiteY26" fmla="*/ 501445 h 530942"/>
              <a:gd name="connsiteX27" fmla="*/ 7983794 w 8278762"/>
              <a:gd name="connsiteY27" fmla="*/ 530942 h 530942"/>
              <a:gd name="connsiteX28" fmla="*/ 8278762 w 8278762"/>
              <a:gd name="connsiteY28" fmla="*/ 530942 h 5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8762" h="530942">
                <a:moveTo>
                  <a:pt x="0" y="0"/>
                </a:moveTo>
                <a:lnTo>
                  <a:pt x="304800" y="19664"/>
                </a:lnTo>
                <a:lnTo>
                  <a:pt x="609600" y="58993"/>
                </a:lnTo>
                <a:lnTo>
                  <a:pt x="894736" y="127819"/>
                </a:lnTo>
                <a:lnTo>
                  <a:pt x="1189704" y="127819"/>
                </a:lnTo>
                <a:lnTo>
                  <a:pt x="1465007" y="147484"/>
                </a:lnTo>
                <a:lnTo>
                  <a:pt x="1759975" y="167148"/>
                </a:lnTo>
                <a:lnTo>
                  <a:pt x="2084439" y="167148"/>
                </a:lnTo>
                <a:lnTo>
                  <a:pt x="2359742" y="186813"/>
                </a:lnTo>
                <a:lnTo>
                  <a:pt x="2654710" y="196645"/>
                </a:lnTo>
                <a:lnTo>
                  <a:pt x="2979175" y="206477"/>
                </a:lnTo>
                <a:lnTo>
                  <a:pt x="3234813" y="226142"/>
                </a:lnTo>
                <a:lnTo>
                  <a:pt x="3549446" y="255639"/>
                </a:lnTo>
                <a:lnTo>
                  <a:pt x="3893575" y="275303"/>
                </a:lnTo>
                <a:lnTo>
                  <a:pt x="4168878" y="265471"/>
                </a:lnTo>
                <a:lnTo>
                  <a:pt x="4483510" y="304800"/>
                </a:lnTo>
                <a:lnTo>
                  <a:pt x="4729317" y="304800"/>
                </a:lnTo>
                <a:lnTo>
                  <a:pt x="5034117" y="403122"/>
                </a:lnTo>
                <a:lnTo>
                  <a:pt x="5348749" y="471948"/>
                </a:lnTo>
                <a:lnTo>
                  <a:pt x="5614220" y="481781"/>
                </a:lnTo>
                <a:lnTo>
                  <a:pt x="5909188" y="481781"/>
                </a:lnTo>
                <a:lnTo>
                  <a:pt x="6204155" y="481781"/>
                </a:lnTo>
                <a:lnTo>
                  <a:pt x="6499123" y="491613"/>
                </a:lnTo>
                <a:lnTo>
                  <a:pt x="6803923" y="491613"/>
                </a:lnTo>
                <a:lnTo>
                  <a:pt x="7079226" y="491613"/>
                </a:lnTo>
                <a:lnTo>
                  <a:pt x="7393859" y="521110"/>
                </a:lnTo>
                <a:lnTo>
                  <a:pt x="7669162" y="501445"/>
                </a:lnTo>
                <a:lnTo>
                  <a:pt x="7983794" y="530942"/>
                </a:lnTo>
                <a:lnTo>
                  <a:pt x="8278762" y="530942"/>
                </a:lnTo>
              </a:path>
            </a:pathLst>
          </a:custGeom>
          <a:noFill/>
          <a:ln w="76200">
            <a:solidFill>
              <a:schemeClr val="accent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864195C-FABA-CE43-A27F-BB5C2DF0C7AB}"/>
              </a:ext>
            </a:extLst>
          </p:cNvPr>
          <p:cNvSpPr txBox="1"/>
          <p:nvPr/>
        </p:nvSpPr>
        <p:spPr>
          <a:xfrm>
            <a:off x="3230780" y="2396366"/>
            <a:ext cx="2340705" cy="461665"/>
          </a:xfrm>
          <a:prstGeom prst="rect">
            <a:avLst/>
          </a:prstGeom>
          <a:noFill/>
        </p:spPr>
        <p:txBody>
          <a:bodyPr wrap="none" rtlCol="0">
            <a:spAutoFit/>
          </a:bodyPr>
          <a:lstStyle/>
          <a:p>
            <a:pPr>
              <a:spcAft>
                <a:spcPts val="1200"/>
              </a:spcAft>
            </a:pPr>
            <a:r>
              <a:rPr lang="en-US" sz="2400" dirty="0">
                <a:solidFill>
                  <a:schemeClr val="bg1"/>
                </a:solidFill>
              </a:rPr>
              <a:t>Black Men USA</a:t>
            </a:r>
          </a:p>
        </p:txBody>
      </p:sp>
      <p:sp>
        <p:nvSpPr>
          <p:cNvPr id="22" name="TextBox 21">
            <a:extLst>
              <a:ext uri="{FF2B5EF4-FFF2-40B4-BE49-F238E27FC236}">
                <a16:creationId xmlns:a16="http://schemas.microsoft.com/office/drawing/2014/main" id="{CAC3FD40-483D-184A-A8A2-A6BDF40868AE}"/>
              </a:ext>
            </a:extLst>
          </p:cNvPr>
          <p:cNvSpPr txBox="1"/>
          <p:nvPr/>
        </p:nvSpPr>
        <p:spPr>
          <a:xfrm>
            <a:off x="3230780" y="3091824"/>
            <a:ext cx="3539752" cy="461665"/>
          </a:xfrm>
          <a:prstGeom prst="rect">
            <a:avLst/>
          </a:prstGeom>
          <a:noFill/>
        </p:spPr>
        <p:txBody>
          <a:bodyPr wrap="none" rtlCol="0">
            <a:spAutoFit/>
          </a:bodyPr>
          <a:lstStyle/>
          <a:p>
            <a:pPr>
              <a:spcAft>
                <a:spcPts val="1200"/>
              </a:spcAft>
            </a:pPr>
            <a:r>
              <a:rPr lang="en-US" sz="2400" dirty="0">
                <a:solidFill>
                  <a:schemeClr val="bg1"/>
                </a:solidFill>
              </a:rPr>
              <a:t>Black Men, 66 Countries</a:t>
            </a:r>
          </a:p>
        </p:txBody>
      </p:sp>
      <p:sp>
        <p:nvSpPr>
          <p:cNvPr id="23" name="TextBox 22">
            <a:extLst>
              <a:ext uri="{FF2B5EF4-FFF2-40B4-BE49-F238E27FC236}">
                <a16:creationId xmlns:a16="http://schemas.microsoft.com/office/drawing/2014/main" id="{57112FE7-0580-5E44-A57E-9FC58BEDB575}"/>
              </a:ext>
            </a:extLst>
          </p:cNvPr>
          <p:cNvSpPr txBox="1"/>
          <p:nvPr/>
        </p:nvSpPr>
        <p:spPr>
          <a:xfrm>
            <a:off x="3230780" y="4040759"/>
            <a:ext cx="2374368" cy="461665"/>
          </a:xfrm>
          <a:prstGeom prst="rect">
            <a:avLst/>
          </a:prstGeom>
          <a:noFill/>
        </p:spPr>
        <p:txBody>
          <a:bodyPr wrap="none" rtlCol="0">
            <a:spAutoFit/>
          </a:bodyPr>
          <a:lstStyle/>
          <a:p>
            <a:pPr>
              <a:spcAft>
                <a:spcPts val="1200"/>
              </a:spcAft>
            </a:pPr>
            <a:r>
              <a:rPr lang="en-US" sz="2400" dirty="0">
                <a:solidFill>
                  <a:schemeClr val="bg1"/>
                </a:solidFill>
              </a:rPr>
              <a:t>White Men USA</a:t>
            </a:r>
          </a:p>
        </p:txBody>
      </p:sp>
      <p:sp>
        <p:nvSpPr>
          <p:cNvPr id="15" name="Freeform 14">
            <a:extLst>
              <a:ext uri="{FF2B5EF4-FFF2-40B4-BE49-F238E27FC236}">
                <a16:creationId xmlns:a16="http://schemas.microsoft.com/office/drawing/2014/main" id="{6F0FAC7C-1EF2-F54C-A74D-38F00DED88E1}"/>
              </a:ext>
            </a:extLst>
          </p:cNvPr>
          <p:cNvSpPr/>
          <p:nvPr/>
        </p:nvSpPr>
        <p:spPr>
          <a:xfrm>
            <a:off x="2713703" y="3447007"/>
            <a:ext cx="8298426" cy="1130710"/>
          </a:xfrm>
          <a:custGeom>
            <a:avLst/>
            <a:gdLst>
              <a:gd name="connsiteX0" fmla="*/ 0 w 8298426"/>
              <a:gd name="connsiteY0" fmla="*/ 304800 h 1130710"/>
              <a:gd name="connsiteX1" fmla="*/ 304800 w 8298426"/>
              <a:gd name="connsiteY1" fmla="*/ 0 h 1130710"/>
              <a:gd name="connsiteX2" fmla="*/ 599768 w 8298426"/>
              <a:gd name="connsiteY2" fmla="*/ 176981 h 1130710"/>
              <a:gd name="connsiteX3" fmla="*/ 904568 w 8298426"/>
              <a:gd name="connsiteY3" fmla="*/ 206478 h 1130710"/>
              <a:gd name="connsiteX4" fmla="*/ 1219200 w 8298426"/>
              <a:gd name="connsiteY4" fmla="*/ 176981 h 1130710"/>
              <a:gd name="connsiteX5" fmla="*/ 1524000 w 8298426"/>
              <a:gd name="connsiteY5" fmla="*/ 176981 h 1130710"/>
              <a:gd name="connsiteX6" fmla="*/ 1769807 w 8298426"/>
              <a:gd name="connsiteY6" fmla="*/ 294968 h 1130710"/>
              <a:gd name="connsiteX7" fmla="*/ 2123768 w 8298426"/>
              <a:gd name="connsiteY7" fmla="*/ 373626 h 1130710"/>
              <a:gd name="connsiteX8" fmla="*/ 2379407 w 8298426"/>
              <a:gd name="connsiteY8" fmla="*/ 422787 h 1130710"/>
              <a:gd name="connsiteX9" fmla="*/ 2684207 w 8298426"/>
              <a:gd name="connsiteY9" fmla="*/ 442452 h 1130710"/>
              <a:gd name="connsiteX10" fmla="*/ 2979174 w 8298426"/>
              <a:gd name="connsiteY10" fmla="*/ 422787 h 1130710"/>
              <a:gd name="connsiteX11" fmla="*/ 3264310 w 8298426"/>
              <a:gd name="connsiteY11" fmla="*/ 599768 h 1130710"/>
              <a:gd name="connsiteX12" fmla="*/ 3588774 w 8298426"/>
              <a:gd name="connsiteY12" fmla="*/ 442452 h 1130710"/>
              <a:gd name="connsiteX13" fmla="*/ 3873910 w 8298426"/>
              <a:gd name="connsiteY13" fmla="*/ 747252 h 1130710"/>
              <a:gd name="connsiteX14" fmla="*/ 4168878 w 8298426"/>
              <a:gd name="connsiteY14" fmla="*/ 639097 h 1130710"/>
              <a:gd name="connsiteX15" fmla="*/ 4454013 w 8298426"/>
              <a:gd name="connsiteY15" fmla="*/ 658762 h 1130710"/>
              <a:gd name="connsiteX16" fmla="*/ 4758813 w 8298426"/>
              <a:gd name="connsiteY16" fmla="*/ 658762 h 1130710"/>
              <a:gd name="connsiteX17" fmla="*/ 5014452 w 8298426"/>
              <a:gd name="connsiteY17" fmla="*/ 668594 h 1130710"/>
              <a:gd name="connsiteX18" fmla="*/ 5348749 w 8298426"/>
              <a:gd name="connsiteY18" fmla="*/ 737420 h 1130710"/>
              <a:gd name="connsiteX19" fmla="*/ 5604387 w 8298426"/>
              <a:gd name="connsiteY19" fmla="*/ 914400 h 1130710"/>
              <a:gd name="connsiteX20" fmla="*/ 5928852 w 8298426"/>
              <a:gd name="connsiteY20" fmla="*/ 1012723 h 1130710"/>
              <a:gd name="connsiteX21" fmla="*/ 6184491 w 8298426"/>
              <a:gd name="connsiteY21" fmla="*/ 934065 h 1130710"/>
              <a:gd name="connsiteX22" fmla="*/ 6489291 w 8298426"/>
              <a:gd name="connsiteY22" fmla="*/ 1052052 h 1130710"/>
              <a:gd name="connsiteX23" fmla="*/ 6803923 w 8298426"/>
              <a:gd name="connsiteY23" fmla="*/ 983226 h 1130710"/>
              <a:gd name="connsiteX24" fmla="*/ 7128387 w 8298426"/>
              <a:gd name="connsiteY24" fmla="*/ 1022555 h 1130710"/>
              <a:gd name="connsiteX25" fmla="*/ 7374194 w 8298426"/>
              <a:gd name="connsiteY25" fmla="*/ 1091381 h 1130710"/>
              <a:gd name="connsiteX26" fmla="*/ 7669162 w 8298426"/>
              <a:gd name="connsiteY26" fmla="*/ 1101213 h 1130710"/>
              <a:gd name="connsiteX27" fmla="*/ 7973962 w 8298426"/>
              <a:gd name="connsiteY27" fmla="*/ 1081549 h 1130710"/>
              <a:gd name="connsiteX28" fmla="*/ 8298426 w 8298426"/>
              <a:gd name="connsiteY28" fmla="*/ 1130710 h 113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98426" h="1130710">
                <a:moveTo>
                  <a:pt x="0" y="304800"/>
                </a:moveTo>
                <a:lnTo>
                  <a:pt x="304800" y="0"/>
                </a:lnTo>
                <a:lnTo>
                  <a:pt x="599768" y="176981"/>
                </a:lnTo>
                <a:lnTo>
                  <a:pt x="904568" y="206478"/>
                </a:lnTo>
                <a:lnTo>
                  <a:pt x="1219200" y="176981"/>
                </a:lnTo>
                <a:lnTo>
                  <a:pt x="1524000" y="176981"/>
                </a:lnTo>
                <a:lnTo>
                  <a:pt x="1769807" y="294968"/>
                </a:lnTo>
                <a:lnTo>
                  <a:pt x="2123768" y="373626"/>
                </a:lnTo>
                <a:lnTo>
                  <a:pt x="2379407" y="422787"/>
                </a:lnTo>
                <a:lnTo>
                  <a:pt x="2684207" y="442452"/>
                </a:lnTo>
                <a:lnTo>
                  <a:pt x="2979174" y="422787"/>
                </a:lnTo>
                <a:lnTo>
                  <a:pt x="3264310" y="599768"/>
                </a:lnTo>
                <a:lnTo>
                  <a:pt x="3588774" y="442452"/>
                </a:lnTo>
                <a:lnTo>
                  <a:pt x="3873910" y="747252"/>
                </a:lnTo>
                <a:lnTo>
                  <a:pt x="4168878" y="639097"/>
                </a:lnTo>
                <a:lnTo>
                  <a:pt x="4454013" y="658762"/>
                </a:lnTo>
                <a:lnTo>
                  <a:pt x="4758813" y="658762"/>
                </a:lnTo>
                <a:lnTo>
                  <a:pt x="5014452" y="668594"/>
                </a:lnTo>
                <a:lnTo>
                  <a:pt x="5348749" y="737420"/>
                </a:lnTo>
                <a:lnTo>
                  <a:pt x="5604387" y="914400"/>
                </a:lnTo>
                <a:lnTo>
                  <a:pt x="5928852" y="1012723"/>
                </a:lnTo>
                <a:lnTo>
                  <a:pt x="6184491" y="934065"/>
                </a:lnTo>
                <a:lnTo>
                  <a:pt x="6489291" y="1052052"/>
                </a:lnTo>
                <a:lnTo>
                  <a:pt x="6803923" y="983226"/>
                </a:lnTo>
                <a:lnTo>
                  <a:pt x="7128387" y="1022555"/>
                </a:lnTo>
                <a:lnTo>
                  <a:pt x="7374194" y="1091381"/>
                </a:lnTo>
                <a:lnTo>
                  <a:pt x="7669162" y="1101213"/>
                </a:lnTo>
                <a:lnTo>
                  <a:pt x="7973962" y="1081549"/>
                </a:lnTo>
                <a:lnTo>
                  <a:pt x="8298426" y="1130710"/>
                </a:lnTo>
              </a:path>
            </a:pathLst>
          </a:custGeom>
          <a:noFill/>
          <a:ln w="76200">
            <a:solidFill>
              <a:schemeClr val="tx1"/>
            </a:solid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28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9EEBA1-75C8-494D-98E9-90DC9AE659EE}"/>
              </a:ext>
            </a:extLst>
          </p:cNvPr>
          <p:cNvSpPr/>
          <p:nvPr/>
        </p:nvSpPr>
        <p:spPr>
          <a:xfrm>
            <a:off x="545621" y="1364466"/>
            <a:ext cx="10409926" cy="2946455"/>
          </a:xfrm>
          <a:prstGeom prst="rect">
            <a:avLst/>
          </a:prstGeom>
          <a:solidFill>
            <a:schemeClr val="accent2"/>
          </a:solid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5669280" tIns="91440" rIns="91440" rtlCol="0" anchor="t" anchorCtr="0"/>
          <a:lstStyle/>
          <a:p>
            <a:pPr algn="r"/>
            <a:r>
              <a:rPr lang="en-US" sz="3200" dirty="0">
                <a:solidFill>
                  <a:schemeClr val="bg1"/>
                </a:solidFill>
                <a:effectLst>
                  <a:outerShdw blurRad="50800" dist="38100" dir="2700000" algn="tl" rotWithShape="0">
                    <a:prstClr val="black">
                      <a:alpha val="40000"/>
                    </a:prstClr>
                  </a:outerShdw>
                </a:effectLst>
              </a:rPr>
              <a:t>Medical prevention and treatment would help </a:t>
            </a:r>
          </a:p>
          <a:p>
            <a:pPr algn="r"/>
            <a:r>
              <a:rPr lang="en-US" sz="3200" b="1" dirty="0">
                <a:solidFill>
                  <a:srgbClr val="FFFF00"/>
                </a:solidFill>
                <a:effectLst>
                  <a:outerShdw blurRad="50800" dist="38100" dir="2700000" algn="tl" rotWithShape="0">
                    <a:prstClr val="black">
                      <a:alpha val="40000"/>
                    </a:prstClr>
                  </a:outerShdw>
                </a:effectLst>
              </a:rPr>
              <a:t>86% of the difference </a:t>
            </a:r>
          </a:p>
          <a:p>
            <a:pPr algn="r"/>
            <a:r>
              <a:rPr lang="en-US" sz="3200" dirty="0">
                <a:solidFill>
                  <a:schemeClr val="bg1"/>
                </a:solidFill>
                <a:effectLst>
                  <a:outerShdw blurRad="50800" dist="38100" dir="2700000" algn="tl" rotWithShape="0">
                    <a:prstClr val="black">
                      <a:alpha val="40000"/>
                    </a:prstClr>
                  </a:outerShdw>
                </a:effectLst>
              </a:rPr>
              <a:t>in life expectancy</a:t>
            </a:r>
          </a:p>
        </p:txBody>
      </p:sp>
      <p:sp>
        <p:nvSpPr>
          <p:cNvPr id="2" name="Title 1"/>
          <p:cNvSpPr>
            <a:spLocks noGrp="1"/>
          </p:cNvSpPr>
          <p:nvPr>
            <p:ph type="title"/>
          </p:nvPr>
        </p:nvSpPr>
        <p:spPr>
          <a:xfrm>
            <a:off x="838200" y="365125"/>
            <a:ext cx="11100758" cy="1325563"/>
          </a:xfrm>
        </p:spPr>
        <p:txBody>
          <a:bodyPr/>
          <a:lstStyle/>
          <a:p>
            <a:r>
              <a:rPr lang="en-US" dirty="0"/>
              <a:t>Medical Conditions Shorten Black Lives</a:t>
            </a:r>
          </a:p>
        </p:txBody>
      </p:sp>
      <p:sp>
        <p:nvSpPr>
          <p:cNvPr id="3" name="Text Placeholder 2"/>
          <p:cNvSpPr>
            <a:spLocks noGrp="1"/>
          </p:cNvSpPr>
          <p:nvPr>
            <p:ph type="body" idx="10"/>
          </p:nvPr>
        </p:nvSpPr>
        <p:spPr/>
        <p:txBody>
          <a:bodyPr>
            <a:normAutofit fontScale="92500" lnSpcReduction="10000"/>
          </a:bodyPr>
          <a:lstStyle/>
          <a:p>
            <a:pPr>
              <a:lnSpc>
                <a:spcPct val="120000"/>
              </a:lnSpc>
              <a:spcBef>
                <a:spcPts val="0"/>
              </a:spcBef>
            </a:pPr>
            <a:r>
              <a:rPr lang="en-US" dirty="0"/>
              <a:t>Ratios from MMWR May 2, 2017</a:t>
            </a:r>
          </a:p>
          <a:p>
            <a:pPr>
              <a:lnSpc>
                <a:spcPct val="120000"/>
              </a:lnSpc>
              <a:spcBef>
                <a:spcPts val="0"/>
              </a:spcBef>
            </a:pPr>
            <a:r>
              <a:rPr lang="en-US" dirty="0"/>
              <a:t>Years assume a 3.5-year total difference for adults</a:t>
            </a:r>
          </a:p>
          <a:p>
            <a:pPr>
              <a:lnSpc>
                <a:spcPct val="120000"/>
              </a:lnSpc>
              <a:spcBef>
                <a:spcPts val="0"/>
              </a:spcBef>
            </a:pPr>
            <a:r>
              <a:rPr lang="en-US" dirty="0"/>
              <a:t>Note: “Other” includes conditions (e.g., diabetes) for which Black death rates are higher and some (e.g., COPD, cirrhosis) for which Black death rates are lower.</a:t>
            </a:r>
          </a:p>
        </p:txBody>
      </p:sp>
      <p:graphicFrame>
        <p:nvGraphicFramePr>
          <p:cNvPr id="4" name="Chart 3"/>
          <p:cNvGraphicFramePr/>
          <p:nvPr>
            <p:extLst>
              <p:ext uri="{D42A27DB-BD31-4B8C-83A1-F6EECF244321}">
                <p14:modId xmlns:p14="http://schemas.microsoft.com/office/powerpoint/2010/main" val="592614250"/>
              </p:ext>
            </p:extLst>
          </p:nvPr>
        </p:nvGraphicFramePr>
        <p:xfrm>
          <a:off x="838200" y="1426032"/>
          <a:ext cx="10515600" cy="40059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1D06689-47C1-324F-9B26-6797DAA2F8A5}"/>
              </a:ext>
            </a:extLst>
          </p:cNvPr>
          <p:cNvSpPr txBox="1"/>
          <p:nvPr/>
        </p:nvSpPr>
        <p:spPr>
          <a:xfrm>
            <a:off x="1606964" y="5431967"/>
            <a:ext cx="10039415" cy="523220"/>
          </a:xfrm>
          <a:prstGeom prst="rect">
            <a:avLst/>
          </a:prstGeom>
          <a:noFill/>
        </p:spPr>
        <p:txBody>
          <a:bodyPr wrap="none" rtlCol="0">
            <a:spAutoFit/>
          </a:bodyPr>
          <a:lstStyle/>
          <a:p>
            <a:pPr>
              <a:spcAft>
                <a:spcPts val="1200"/>
              </a:spcAft>
            </a:pPr>
            <a:r>
              <a:rPr lang="en-US" sz="2800" b="1" dirty="0">
                <a:solidFill>
                  <a:schemeClr val="bg1"/>
                </a:solidFill>
              </a:rPr>
              <a:t>Months of Adult Black Lives Lost as Compared to Whites </a:t>
            </a:r>
          </a:p>
        </p:txBody>
      </p:sp>
    </p:spTree>
    <p:extLst>
      <p:ext uri="{BB962C8B-B14F-4D97-AF65-F5344CB8AC3E}">
        <p14:creationId xmlns:p14="http://schemas.microsoft.com/office/powerpoint/2010/main" val="42801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7" dur="500"/>
                                        <p:tgtEl>
                                          <p:spTgt spid="4">
                                            <p:graphicEl>
                                              <a:chart seriesIdx="0" categoryIdx="2" bldStep="ptInSeries"/>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1" dur="500"/>
                                        <p:tgtEl>
                                          <p:spTgt spid="4">
                                            <p:graphicEl>
                                              <a:chart seriesIdx="0" categoryIdx="3" bldStep="ptInSeries"/>
                                            </p:graphic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5" dur="500"/>
                                        <p:tgtEl>
                                          <p:spTgt spid="4">
                                            <p:graphicEl>
                                              <a:chart seriesIdx="0" categoryIdx="4" bldStep="ptInSeries"/>
                                            </p:graphic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29" dur="500"/>
                                        <p:tgtEl>
                                          <p:spTgt spid="4">
                                            <p:graphicEl>
                                              <a:chart seriesIdx="0" categoryIdx="5" bldStep="ptInSeries"/>
                                            </p:graphic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33" dur="500"/>
                                        <p:tgtEl>
                                          <p:spTgt spid="4">
                                            <p:graphicEl>
                                              <a:chart seriesIdx="0" categoryIdx="6" bldStep="ptIn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uiExpand="1">
        <p:bldSub>
          <a:bldChart bld="seriesEl"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00758" cy="1325563"/>
          </a:xfrm>
        </p:spPr>
        <p:txBody>
          <a:bodyPr/>
          <a:lstStyle/>
          <a:p>
            <a:r>
              <a:rPr lang="en-US" dirty="0"/>
              <a:t>Medical Conditions Shorten Black Lives</a:t>
            </a:r>
          </a:p>
        </p:txBody>
      </p:sp>
      <p:sp>
        <p:nvSpPr>
          <p:cNvPr id="8" name="Text Placeholder 7">
            <a:extLst>
              <a:ext uri="{FF2B5EF4-FFF2-40B4-BE49-F238E27FC236}">
                <a16:creationId xmlns:a16="http://schemas.microsoft.com/office/drawing/2014/main" id="{0040C1BC-DC36-6D4B-AD12-17E45FEB48A9}"/>
              </a:ext>
            </a:extLst>
          </p:cNvPr>
          <p:cNvSpPr>
            <a:spLocks noGrp="1"/>
          </p:cNvSpPr>
          <p:nvPr>
            <p:ph type="body" idx="10"/>
          </p:nvPr>
        </p:nvSpPr>
        <p:spPr/>
        <p:txBody>
          <a:bodyPr>
            <a:normAutofit fontScale="92500" lnSpcReduction="20000"/>
          </a:bodyPr>
          <a:lstStyle/>
          <a:p>
            <a:r>
              <a:rPr lang="en-US" dirty="0"/>
              <a:t>https://</a:t>
            </a:r>
            <a:r>
              <a:rPr lang="en-US" dirty="0" err="1"/>
              <a:t>www.commonwealthfund.org</a:t>
            </a:r>
            <a:r>
              <a:rPr lang="en-US" dirty="0"/>
              <a:t>/publications/newsletter-article/2018/</a:t>
            </a:r>
            <a:r>
              <a:rPr lang="en-US" dirty="0" err="1"/>
              <a:t>sep</a:t>
            </a:r>
            <a:r>
              <a:rPr lang="en-US" dirty="0"/>
              <a:t>/focus-reducing-racial-disparities-health-care-confronting</a:t>
            </a:r>
          </a:p>
          <a:p>
            <a:r>
              <a:rPr lang="en-US" dirty="0"/>
              <a:t>Note: “Advanced D\disease” refers to “locally advanced disease”</a:t>
            </a:r>
          </a:p>
          <a:p>
            <a:r>
              <a:rPr lang="en-US" dirty="0"/>
              <a:t>https://</a:t>
            </a:r>
            <a:r>
              <a:rPr lang="en-US" dirty="0" err="1"/>
              <a:t>www.ncbi.nlm.nih.gov</a:t>
            </a:r>
            <a:r>
              <a:rPr lang="en-US" dirty="0"/>
              <a:t>/</a:t>
            </a:r>
            <a:r>
              <a:rPr lang="en-US" dirty="0" err="1"/>
              <a:t>pubmed</a:t>
            </a:r>
            <a:r>
              <a:rPr lang="en-US" dirty="0"/>
              <a:t>/31917398</a:t>
            </a:r>
          </a:p>
        </p:txBody>
      </p:sp>
      <p:sp>
        <p:nvSpPr>
          <p:cNvPr id="9" name="TextBox 8">
            <a:extLst>
              <a:ext uri="{FF2B5EF4-FFF2-40B4-BE49-F238E27FC236}">
                <a16:creationId xmlns:a16="http://schemas.microsoft.com/office/drawing/2014/main" id="{13351E15-2E0F-484F-92C7-A0F6EC5EFD34}"/>
              </a:ext>
            </a:extLst>
          </p:cNvPr>
          <p:cNvSpPr txBox="1"/>
          <p:nvPr/>
        </p:nvSpPr>
        <p:spPr>
          <a:xfrm>
            <a:off x="838200" y="1307220"/>
            <a:ext cx="4900701" cy="584775"/>
          </a:xfrm>
          <a:prstGeom prst="rect">
            <a:avLst/>
          </a:prstGeom>
          <a:noFill/>
        </p:spPr>
        <p:txBody>
          <a:bodyPr wrap="none" rtlCol="0">
            <a:spAutoFit/>
          </a:bodyPr>
          <a:lstStyle/>
          <a:p>
            <a:pPr>
              <a:spcAft>
                <a:spcPts val="1200"/>
              </a:spcAft>
            </a:pPr>
            <a:r>
              <a:rPr lang="en-US" sz="3200" b="1" dirty="0">
                <a:solidFill>
                  <a:schemeClr val="bg1"/>
                </a:solidFill>
              </a:rPr>
              <a:t>Example: </a:t>
            </a:r>
            <a:r>
              <a:rPr lang="en-US" sz="3200" b="1" dirty="0">
                <a:solidFill>
                  <a:srgbClr val="FFFF00"/>
                </a:solidFill>
              </a:rPr>
              <a:t>Breast Cancer</a:t>
            </a:r>
          </a:p>
        </p:txBody>
      </p:sp>
      <p:sp>
        <p:nvSpPr>
          <p:cNvPr id="11" name="TextBox 10">
            <a:extLst>
              <a:ext uri="{FF2B5EF4-FFF2-40B4-BE49-F238E27FC236}">
                <a16:creationId xmlns:a16="http://schemas.microsoft.com/office/drawing/2014/main" id="{767C8FFF-BEF7-544F-A636-981677777883}"/>
              </a:ext>
            </a:extLst>
          </p:cNvPr>
          <p:cNvSpPr txBox="1"/>
          <p:nvPr/>
        </p:nvSpPr>
        <p:spPr>
          <a:xfrm>
            <a:off x="7663337" y="4954278"/>
            <a:ext cx="2983304" cy="523220"/>
          </a:xfrm>
          <a:prstGeom prst="rect">
            <a:avLst/>
          </a:prstGeom>
          <a:noFill/>
        </p:spPr>
        <p:txBody>
          <a:bodyPr wrap="square" rtlCol="0">
            <a:spAutoFit/>
          </a:bodyPr>
          <a:lstStyle/>
          <a:p>
            <a:pPr algn="ctr"/>
            <a:r>
              <a:rPr lang="en-US" sz="2800" b="1" dirty="0">
                <a:solidFill>
                  <a:schemeClr val="bg1"/>
                </a:solidFill>
              </a:rPr>
              <a:t>5-Year Survival</a:t>
            </a:r>
          </a:p>
        </p:txBody>
      </p:sp>
      <p:sp>
        <p:nvSpPr>
          <p:cNvPr id="20" name="TextBox 19">
            <a:extLst>
              <a:ext uri="{FF2B5EF4-FFF2-40B4-BE49-F238E27FC236}">
                <a16:creationId xmlns:a16="http://schemas.microsoft.com/office/drawing/2014/main" id="{97203BF4-D146-934B-87E4-55F51B754928}"/>
              </a:ext>
            </a:extLst>
          </p:cNvPr>
          <p:cNvSpPr txBox="1"/>
          <p:nvPr/>
        </p:nvSpPr>
        <p:spPr>
          <a:xfrm>
            <a:off x="2285079" y="4954278"/>
            <a:ext cx="4061922" cy="954107"/>
          </a:xfrm>
          <a:prstGeom prst="rect">
            <a:avLst/>
          </a:prstGeom>
          <a:noFill/>
        </p:spPr>
        <p:txBody>
          <a:bodyPr wrap="square" rtlCol="0">
            <a:spAutoFit/>
          </a:bodyPr>
          <a:lstStyle/>
          <a:p>
            <a:pPr algn="ctr">
              <a:spcAft>
                <a:spcPts val="1200"/>
              </a:spcAft>
            </a:pPr>
            <a:r>
              <a:rPr lang="en-US" sz="2800" b="1" dirty="0">
                <a:solidFill>
                  <a:schemeClr val="bg1"/>
                </a:solidFill>
              </a:rPr>
              <a:t>Presented as advanced disease</a:t>
            </a:r>
          </a:p>
        </p:txBody>
      </p:sp>
      <p:sp>
        <p:nvSpPr>
          <p:cNvPr id="23" name="Rectangle 22">
            <a:extLst>
              <a:ext uri="{FF2B5EF4-FFF2-40B4-BE49-F238E27FC236}">
                <a16:creationId xmlns:a16="http://schemas.microsoft.com/office/drawing/2014/main" id="{13F19237-B93F-644A-9ECE-0EDF04F18505}"/>
              </a:ext>
            </a:extLst>
          </p:cNvPr>
          <p:cNvSpPr/>
          <p:nvPr/>
        </p:nvSpPr>
        <p:spPr>
          <a:xfrm>
            <a:off x="9055631" y="3064416"/>
            <a:ext cx="1591009" cy="178149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91%</a:t>
            </a:r>
          </a:p>
        </p:txBody>
      </p:sp>
      <p:sp>
        <p:nvSpPr>
          <p:cNvPr id="24" name="Rectangle 23">
            <a:extLst>
              <a:ext uri="{FF2B5EF4-FFF2-40B4-BE49-F238E27FC236}">
                <a16:creationId xmlns:a16="http://schemas.microsoft.com/office/drawing/2014/main" id="{16D0B551-4244-B34B-AB8C-044DE1D19F6A}"/>
              </a:ext>
            </a:extLst>
          </p:cNvPr>
          <p:cNvSpPr/>
          <p:nvPr/>
        </p:nvSpPr>
        <p:spPr>
          <a:xfrm>
            <a:off x="7663336" y="3335226"/>
            <a:ext cx="1591009" cy="151068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80%</a:t>
            </a:r>
          </a:p>
        </p:txBody>
      </p:sp>
      <p:sp>
        <p:nvSpPr>
          <p:cNvPr id="29" name="Rectangle 28">
            <a:extLst>
              <a:ext uri="{FF2B5EF4-FFF2-40B4-BE49-F238E27FC236}">
                <a16:creationId xmlns:a16="http://schemas.microsoft.com/office/drawing/2014/main" id="{E604098E-6B77-EF46-9D86-9F04F50D5865}"/>
              </a:ext>
            </a:extLst>
          </p:cNvPr>
          <p:cNvSpPr/>
          <p:nvPr/>
        </p:nvSpPr>
        <p:spPr>
          <a:xfrm>
            <a:off x="2725031" y="3064416"/>
            <a:ext cx="1591009" cy="178149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20%</a:t>
            </a:r>
          </a:p>
        </p:txBody>
      </p:sp>
      <p:sp>
        <p:nvSpPr>
          <p:cNvPr id="30" name="TextBox 29">
            <a:extLst>
              <a:ext uri="{FF2B5EF4-FFF2-40B4-BE49-F238E27FC236}">
                <a16:creationId xmlns:a16="http://schemas.microsoft.com/office/drawing/2014/main" id="{EC5EA1BE-94CF-8943-A023-6F3B5EBAF59B}"/>
              </a:ext>
            </a:extLst>
          </p:cNvPr>
          <p:cNvSpPr txBox="1"/>
          <p:nvPr/>
        </p:nvSpPr>
        <p:spPr>
          <a:xfrm>
            <a:off x="587405" y="2194127"/>
            <a:ext cx="1240276" cy="830997"/>
          </a:xfrm>
          <a:prstGeom prst="rect">
            <a:avLst/>
          </a:prstGeom>
          <a:noFill/>
        </p:spPr>
        <p:txBody>
          <a:bodyPr wrap="none" rtlCol="0">
            <a:spAutoFit/>
          </a:bodyPr>
          <a:lstStyle/>
          <a:p>
            <a:r>
              <a:rPr lang="en-US" sz="2400" dirty="0">
                <a:solidFill>
                  <a:schemeClr val="bg1"/>
                </a:solidFill>
              </a:rPr>
              <a:t>Black </a:t>
            </a:r>
          </a:p>
          <a:p>
            <a:r>
              <a:rPr lang="en-US" sz="2400" dirty="0">
                <a:solidFill>
                  <a:schemeClr val="bg1"/>
                </a:solidFill>
              </a:rPr>
              <a:t>Women</a:t>
            </a:r>
          </a:p>
        </p:txBody>
      </p:sp>
      <p:sp>
        <p:nvSpPr>
          <p:cNvPr id="32" name="Rectangle 31">
            <a:extLst>
              <a:ext uri="{FF2B5EF4-FFF2-40B4-BE49-F238E27FC236}">
                <a16:creationId xmlns:a16="http://schemas.microsoft.com/office/drawing/2014/main" id="{58A44E28-4AE5-5B4D-B0E3-A8AA8EB1AD2C}"/>
              </a:ext>
            </a:extLst>
          </p:cNvPr>
          <p:cNvSpPr/>
          <p:nvPr/>
        </p:nvSpPr>
        <p:spPr>
          <a:xfrm>
            <a:off x="130007" y="2378793"/>
            <a:ext cx="461665" cy="4616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3FBDDDE-12ED-524D-A24F-619B44E1A016}"/>
              </a:ext>
            </a:extLst>
          </p:cNvPr>
          <p:cNvSpPr txBox="1"/>
          <p:nvPr/>
        </p:nvSpPr>
        <p:spPr>
          <a:xfrm>
            <a:off x="587405" y="3309525"/>
            <a:ext cx="1240276" cy="830997"/>
          </a:xfrm>
          <a:prstGeom prst="rect">
            <a:avLst/>
          </a:prstGeom>
          <a:noFill/>
        </p:spPr>
        <p:txBody>
          <a:bodyPr wrap="none" rtlCol="0">
            <a:spAutoFit/>
          </a:bodyPr>
          <a:lstStyle/>
          <a:p>
            <a:r>
              <a:rPr lang="en-US" sz="2400" dirty="0">
                <a:solidFill>
                  <a:schemeClr val="bg1"/>
                </a:solidFill>
              </a:rPr>
              <a:t>White </a:t>
            </a:r>
          </a:p>
          <a:p>
            <a:r>
              <a:rPr lang="en-US" sz="2400" dirty="0">
                <a:solidFill>
                  <a:schemeClr val="bg1"/>
                </a:solidFill>
              </a:rPr>
              <a:t>Women</a:t>
            </a:r>
          </a:p>
        </p:txBody>
      </p:sp>
      <p:sp>
        <p:nvSpPr>
          <p:cNvPr id="34" name="Rectangle 33">
            <a:extLst>
              <a:ext uri="{FF2B5EF4-FFF2-40B4-BE49-F238E27FC236}">
                <a16:creationId xmlns:a16="http://schemas.microsoft.com/office/drawing/2014/main" id="{7D1420B0-2F72-7C43-A6B6-28D7A4199478}"/>
              </a:ext>
            </a:extLst>
          </p:cNvPr>
          <p:cNvSpPr/>
          <p:nvPr/>
        </p:nvSpPr>
        <p:spPr>
          <a:xfrm>
            <a:off x="130007" y="3494191"/>
            <a:ext cx="461665" cy="46166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390A1B2-C039-B245-B242-0357E756DE3D}"/>
              </a:ext>
            </a:extLst>
          </p:cNvPr>
          <p:cNvSpPr txBox="1"/>
          <p:nvPr/>
        </p:nvSpPr>
        <p:spPr>
          <a:xfrm>
            <a:off x="2403975" y="2073343"/>
            <a:ext cx="9534983" cy="523220"/>
          </a:xfrm>
          <a:prstGeom prst="rect">
            <a:avLst/>
          </a:prstGeom>
          <a:noFill/>
        </p:spPr>
        <p:txBody>
          <a:bodyPr wrap="none" rtlCol="0">
            <a:spAutoFit/>
          </a:bodyPr>
          <a:lstStyle/>
          <a:p>
            <a:pPr algn="r">
              <a:spcAft>
                <a:spcPts val="1200"/>
              </a:spcAft>
            </a:pPr>
            <a:r>
              <a:rPr lang="en-US" sz="2800" b="1" dirty="0">
                <a:solidFill>
                  <a:schemeClr val="bg1"/>
                </a:solidFill>
              </a:rPr>
              <a:t>High quality insurance mediated 46% of the difference.</a:t>
            </a:r>
          </a:p>
        </p:txBody>
      </p:sp>
      <p:sp>
        <p:nvSpPr>
          <p:cNvPr id="28" name="Rectangle 27">
            <a:extLst>
              <a:ext uri="{FF2B5EF4-FFF2-40B4-BE49-F238E27FC236}">
                <a16:creationId xmlns:a16="http://schemas.microsoft.com/office/drawing/2014/main" id="{563D3D33-1D40-104F-AF45-B62BEDC5B20D}"/>
              </a:ext>
            </a:extLst>
          </p:cNvPr>
          <p:cNvSpPr/>
          <p:nvPr/>
        </p:nvSpPr>
        <p:spPr>
          <a:xfrm>
            <a:off x="4117326" y="3891803"/>
            <a:ext cx="1591009" cy="95410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11%</a:t>
            </a:r>
          </a:p>
        </p:txBody>
      </p:sp>
      <p:cxnSp>
        <p:nvCxnSpPr>
          <p:cNvPr id="25" name="Straight Connector 24">
            <a:extLst>
              <a:ext uri="{FF2B5EF4-FFF2-40B4-BE49-F238E27FC236}">
                <a16:creationId xmlns:a16="http://schemas.microsoft.com/office/drawing/2014/main" id="{8E4FAC53-0865-7C49-B4AF-C79E96FA41E2}"/>
              </a:ext>
            </a:extLst>
          </p:cNvPr>
          <p:cNvCxnSpPr>
            <a:cxnSpLocks/>
          </p:cNvCxnSpPr>
          <p:nvPr/>
        </p:nvCxnSpPr>
        <p:spPr>
          <a:xfrm>
            <a:off x="2340864" y="4845910"/>
            <a:ext cx="917284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1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wd">
                                    <p:tmPct val="10000"/>
                                  </p:iterate>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35"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6D0B551-4244-B34B-AB8C-044DE1D19F6A}"/>
              </a:ext>
            </a:extLst>
          </p:cNvPr>
          <p:cNvSpPr/>
          <p:nvPr/>
        </p:nvSpPr>
        <p:spPr>
          <a:xfrm>
            <a:off x="5637784" y="2181052"/>
            <a:ext cx="1370450" cy="266485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1"/>
                </a:solidFill>
              </a:rPr>
              <a:t>3.82</a:t>
            </a:r>
          </a:p>
        </p:txBody>
      </p:sp>
      <p:sp>
        <p:nvSpPr>
          <p:cNvPr id="2" name="Title 1"/>
          <p:cNvSpPr>
            <a:spLocks noGrp="1"/>
          </p:cNvSpPr>
          <p:nvPr>
            <p:ph type="title"/>
          </p:nvPr>
        </p:nvSpPr>
        <p:spPr>
          <a:xfrm>
            <a:off x="838200" y="365125"/>
            <a:ext cx="11100758" cy="1325563"/>
          </a:xfrm>
        </p:spPr>
        <p:txBody>
          <a:bodyPr/>
          <a:lstStyle/>
          <a:p>
            <a:r>
              <a:rPr lang="en-US" dirty="0"/>
              <a:t>Medical Conditions Shorten Black Lives</a:t>
            </a:r>
          </a:p>
        </p:txBody>
      </p:sp>
      <p:sp>
        <p:nvSpPr>
          <p:cNvPr id="8" name="Text Placeholder 7">
            <a:extLst>
              <a:ext uri="{FF2B5EF4-FFF2-40B4-BE49-F238E27FC236}">
                <a16:creationId xmlns:a16="http://schemas.microsoft.com/office/drawing/2014/main" id="{0040C1BC-DC36-6D4B-AD12-17E45FEB48A9}"/>
              </a:ext>
            </a:extLst>
          </p:cNvPr>
          <p:cNvSpPr>
            <a:spLocks noGrp="1"/>
          </p:cNvSpPr>
          <p:nvPr>
            <p:ph type="body" idx="10"/>
          </p:nvPr>
        </p:nvSpPr>
        <p:spPr/>
        <p:txBody>
          <a:bodyPr>
            <a:normAutofit/>
          </a:bodyPr>
          <a:lstStyle/>
          <a:p>
            <a:pPr>
              <a:lnSpc>
                <a:spcPct val="100000"/>
              </a:lnSpc>
              <a:spcBef>
                <a:spcPts val="0"/>
              </a:spcBef>
            </a:pPr>
            <a:r>
              <a:rPr lang="en-US" dirty="0"/>
              <a:t>Note: Infant mortality defined as deaths per 1,000 live births</a:t>
            </a:r>
          </a:p>
          <a:p>
            <a:pPr>
              <a:lnSpc>
                <a:spcPct val="100000"/>
              </a:lnSpc>
              <a:spcBef>
                <a:spcPts val="0"/>
              </a:spcBef>
            </a:pPr>
            <a:r>
              <a:rPr lang="en-US" dirty="0"/>
              <a:t>https://</a:t>
            </a:r>
            <a:r>
              <a:rPr lang="en-US" dirty="0" err="1"/>
              <a:t>www.cdc.gov</a:t>
            </a:r>
            <a:r>
              <a:rPr lang="en-US" dirty="0"/>
              <a:t>/</a:t>
            </a:r>
            <a:r>
              <a:rPr lang="en-US" dirty="0" err="1"/>
              <a:t>nchs</a:t>
            </a:r>
            <a:r>
              <a:rPr lang="en-US" dirty="0"/>
              <a:t>/data/</a:t>
            </a:r>
            <a:r>
              <a:rPr lang="en-US" dirty="0" err="1"/>
              <a:t>nvsr</a:t>
            </a:r>
            <a:r>
              <a:rPr lang="en-US" dirty="0"/>
              <a:t>/nvsr68/nvsr68_10-508.pdf</a:t>
            </a:r>
          </a:p>
          <a:p>
            <a:pPr>
              <a:lnSpc>
                <a:spcPct val="100000"/>
              </a:lnSpc>
              <a:spcBef>
                <a:spcPts val="0"/>
              </a:spcBef>
            </a:pPr>
            <a:r>
              <a:rPr lang="en-US" dirty="0"/>
              <a:t>https://</a:t>
            </a:r>
            <a:r>
              <a:rPr lang="en-US" dirty="0" err="1"/>
              <a:t>www.kff.org</a:t>
            </a:r>
            <a:r>
              <a:rPr lang="en-US" dirty="0"/>
              <a:t>/report-section/key-facts-on-health-and-health-care-by-race-and-ethnicity-coverage-access-to-and-use-of-care/</a:t>
            </a:r>
          </a:p>
        </p:txBody>
      </p:sp>
      <p:sp>
        <p:nvSpPr>
          <p:cNvPr id="9" name="TextBox 8">
            <a:extLst>
              <a:ext uri="{FF2B5EF4-FFF2-40B4-BE49-F238E27FC236}">
                <a16:creationId xmlns:a16="http://schemas.microsoft.com/office/drawing/2014/main" id="{13351E15-2E0F-484F-92C7-A0F6EC5EFD34}"/>
              </a:ext>
            </a:extLst>
          </p:cNvPr>
          <p:cNvSpPr txBox="1"/>
          <p:nvPr/>
        </p:nvSpPr>
        <p:spPr>
          <a:xfrm>
            <a:off x="838200" y="1307220"/>
            <a:ext cx="5056192" cy="584775"/>
          </a:xfrm>
          <a:prstGeom prst="rect">
            <a:avLst/>
          </a:prstGeom>
          <a:noFill/>
        </p:spPr>
        <p:txBody>
          <a:bodyPr wrap="none" rtlCol="0">
            <a:spAutoFit/>
          </a:bodyPr>
          <a:lstStyle/>
          <a:p>
            <a:pPr>
              <a:spcAft>
                <a:spcPts val="1200"/>
              </a:spcAft>
            </a:pPr>
            <a:r>
              <a:rPr lang="en-US" sz="3200" b="1" dirty="0">
                <a:solidFill>
                  <a:schemeClr val="bg1"/>
                </a:solidFill>
              </a:rPr>
              <a:t>Example: </a:t>
            </a:r>
            <a:r>
              <a:rPr lang="en-US" sz="3200" b="1" dirty="0">
                <a:solidFill>
                  <a:srgbClr val="FFFF00"/>
                </a:solidFill>
              </a:rPr>
              <a:t>Infant Mortality</a:t>
            </a:r>
          </a:p>
        </p:txBody>
      </p:sp>
      <p:sp>
        <p:nvSpPr>
          <p:cNvPr id="11" name="TextBox 10">
            <a:extLst>
              <a:ext uri="{FF2B5EF4-FFF2-40B4-BE49-F238E27FC236}">
                <a16:creationId xmlns:a16="http://schemas.microsoft.com/office/drawing/2014/main" id="{767C8FFF-BEF7-544F-A636-981677777883}"/>
              </a:ext>
            </a:extLst>
          </p:cNvPr>
          <p:cNvSpPr txBox="1"/>
          <p:nvPr/>
        </p:nvSpPr>
        <p:spPr>
          <a:xfrm>
            <a:off x="5837406" y="4954278"/>
            <a:ext cx="2582441" cy="954107"/>
          </a:xfrm>
          <a:prstGeom prst="rect">
            <a:avLst/>
          </a:prstGeom>
          <a:noFill/>
        </p:spPr>
        <p:txBody>
          <a:bodyPr wrap="square" rtlCol="0">
            <a:spAutoFit/>
          </a:bodyPr>
          <a:lstStyle/>
          <a:p>
            <a:pPr algn="ctr"/>
            <a:r>
              <a:rPr lang="en-US" sz="2800" b="1" dirty="0">
                <a:solidFill>
                  <a:schemeClr val="bg1"/>
                </a:solidFill>
              </a:rPr>
              <a:t>Post-Neonatal Mortality</a:t>
            </a:r>
          </a:p>
        </p:txBody>
      </p:sp>
      <p:sp>
        <p:nvSpPr>
          <p:cNvPr id="20" name="TextBox 19">
            <a:extLst>
              <a:ext uri="{FF2B5EF4-FFF2-40B4-BE49-F238E27FC236}">
                <a16:creationId xmlns:a16="http://schemas.microsoft.com/office/drawing/2014/main" id="{97203BF4-D146-934B-87E4-55F51B754928}"/>
              </a:ext>
            </a:extLst>
          </p:cNvPr>
          <p:cNvSpPr txBox="1"/>
          <p:nvPr/>
        </p:nvSpPr>
        <p:spPr>
          <a:xfrm>
            <a:off x="2544727" y="4954278"/>
            <a:ext cx="2582441" cy="954107"/>
          </a:xfrm>
          <a:prstGeom prst="rect">
            <a:avLst/>
          </a:prstGeom>
          <a:noFill/>
        </p:spPr>
        <p:txBody>
          <a:bodyPr wrap="square" rtlCol="0">
            <a:spAutoFit/>
          </a:bodyPr>
          <a:lstStyle/>
          <a:p>
            <a:pPr algn="ctr"/>
            <a:r>
              <a:rPr lang="en-US" sz="2800" b="1" dirty="0">
                <a:solidFill>
                  <a:schemeClr val="bg1"/>
                </a:solidFill>
              </a:rPr>
              <a:t>Infant </a:t>
            </a:r>
          </a:p>
          <a:p>
            <a:pPr algn="ctr"/>
            <a:r>
              <a:rPr lang="en-US" sz="2800" b="1" dirty="0">
                <a:solidFill>
                  <a:schemeClr val="bg1"/>
                </a:solidFill>
              </a:rPr>
              <a:t>Mortality</a:t>
            </a:r>
          </a:p>
        </p:txBody>
      </p:sp>
      <p:sp>
        <p:nvSpPr>
          <p:cNvPr id="23" name="Rectangle 22">
            <a:extLst>
              <a:ext uri="{FF2B5EF4-FFF2-40B4-BE49-F238E27FC236}">
                <a16:creationId xmlns:a16="http://schemas.microsoft.com/office/drawing/2014/main" id="{13F19237-B93F-644A-9ECE-0EDF04F18505}"/>
              </a:ext>
            </a:extLst>
          </p:cNvPr>
          <p:cNvSpPr/>
          <p:nvPr/>
        </p:nvSpPr>
        <p:spPr>
          <a:xfrm>
            <a:off x="6849775" y="3760648"/>
            <a:ext cx="1370450" cy="10852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1"/>
                </a:solidFill>
              </a:rPr>
              <a:t>1.63</a:t>
            </a:r>
          </a:p>
        </p:txBody>
      </p:sp>
      <p:sp>
        <p:nvSpPr>
          <p:cNvPr id="29" name="Rectangle 28">
            <a:extLst>
              <a:ext uri="{FF2B5EF4-FFF2-40B4-BE49-F238E27FC236}">
                <a16:creationId xmlns:a16="http://schemas.microsoft.com/office/drawing/2014/main" id="{E604098E-6B77-EF46-9D86-9F04F50D5865}"/>
              </a:ext>
            </a:extLst>
          </p:cNvPr>
          <p:cNvSpPr/>
          <p:nvPr/>
        </p:nvSpPr>
        <p:spPr>
          <a:xfrm>
            <a:off x="2544728" y="1903723"/>
            <a:ext cx="1370450" cy="294218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1"/>
                </a:solidFill>
              </a:rPr>
              <a:t>10.97</a:t>
            </a:r>
          </a:p>
        </p:txBody>
      </p:sp>
      <p:sp>
        <p:nvSpPr>
          <p:cNvPr id="30" name="TextBox 29">
            <a:extLst>
              <a:ext uri="{FF2B5EF4-FFF2-40B4-BE49-F238E27FC236}">
                <a16:creationId xmlns:a16="http://schemas.microsoft.com/office/drawing/2014/main" id="{EC5EA1BE-94CF-8943-A023-6F3B5EBAF59B}"/>
              </a:ext>
            </a:extLst>
          </p:cNvPr>
          <p:cNvSpPr txBox="1"/>
          <p:nvPr/>
        </p:nvSpPr>
        <p:spPr>
          <a:xfrm>
            <a:off x="587405" y="2194127"/>
            <a:ext cx="1240276" cy="830997"/>
          </a:xfrm>
          <a:prstGeom prst="rect">
            <a:avLst/>
          </a:prstGeom>
          <a:noFill/>
        </p:spPr>
        <p:txBody>
          <a:bodyPr wrap="none" rtlCol="0">
            <a:spAutoFit/>
          </a:bodyPr>
          <a:lstStyle/>
          <a:p>
            <a:r>
              <a:rPr lang="en-US" sz="2400" dirty="0">
                <a:solidFill>
                  <a:schemeClr val="bg1"/>
                </a:solidFill>
              </a:rPr>
              <a:t>Black </a:t>
            </a:r>
          </a:p>
          <a:p>
            <a:r>
              <a:rPr lang="en-US" sz="2400" dirty="0">
                <a:solidFill>
                  <a:schemeClr val="bg1"/>
                </a:solidFill>
              </a:rPr>
              <a:t>Women</a:t>
            </a:r>
          </a:p>
        </p:txBody>
      </p:sp>
      <p:sp>
        <p:nvSpPr>
          <p:cNvPr id="32" name="Rectangle 31">
            <a:extLst>
              <a:ext uri="{FF2B5EF4-FFF2-40B4-BE49-F238E27FC236}">
                <a16:creationId xmlns:a16="http://schemas.microsoft.com/office/drawing/2014/main" id="{58A44E28-4AE5-5B4D-B0E3-A8AA8EB1AD2C}"/>
              </a:ext>
            </a:extLst>
          </p:cNvPr>
          <p:cNvSpPr/>
          <p:nvPr/>
        </p:nvSpPr>
        <p:spPr>
          <a:xfrm>
            <a:off x="130007" y="2378793"/>
            <a:ext cx="461665" cy="46166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3FBDDDE-12ED-524D-A24F-619B44E1A016}"/>
              </a:ext>
            </a:extLst>
          </p:cNvPr>
          <p:cNvSpPr txBox="1"/>
          <p:nvPr/>
        </p:nvSpPr>
        <p:spPr>
          <a:xfrm>
            <a:off x="587405" y="3309525"/>
            <a:ext cx="1240276" cy="830997"/>
          </a:xfrm>
          <a:prstGeom prst="rect">
            <a:avLst/>
          </a:prstGeom>
          <a:noFill/>
        </p:spPr>
        <p:txBody>
          <a:bodyPr wrap="none" rtlCol="0">
            <a:spAutoFit/>
          </a:bodyPr>
          <a:lstStyle/>
          <a:p>
            <a:r>
              <a:rPr lang="en-US" sz="2400" dirty="0">
                <a:solidFill>
                  <a:schemeClr val="bg1"/>
                </a:solidFill>
              </a:rPr>
              <a:t>White </a:t>
            </a:r>
          </a:p>
          <a:p>
            <a:r>
              <a:rPr lang="en-US" sz="2400" dirty="0">
                <a:solidFill>
                  <a:schemeClr val="bg1"/>
                </a:solidFill>
              </a:rPr>
              <a:t>Women</a:t>
            </a:r>
          </a:p>
        </p:txBody>
      </p:sp>
      <p:sp>
        <p:nvSpPr>
          <p:cNvPr id="34" name="Rectangle 33">
            <a:extLst>
              <a:ext uri="{FF2B5EF4-FFF2-40B4-BE49-F238E27FC236}">
                <a16:creationId xmlns:a16="http://schemas.microsoft.com/office/drawing/2014/main" id="{7D1420B0-2F72-7C43-A6B6-28D7A4199478}"/>
              </a:ext>
            </a:extLst>
          </p:cNvPr>
          <p:cNvSpPr/>
          <p:nvPr/>
        </p:nvSpPr>
        <p:spPr>
          <a:xfrm>
            <a:off x="130007" y="3494191"/>
            <a:ext cx="461665" cy="46166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3D3D33-1D40-104F-AF45-B62BEDC5B20D}"/>
              </a:ext>
            </a:extLst>
          </p:cNvPr>
          <p:cNvSpPr/>
          <p:nvPr/>
        </p:nvSpPr>
        <p:spPr>
          <a:xfrm>
            <a:off x="3756719" y="3566919"/>
            <a:ext cx="1370450" cy="127899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1"/>
                </a:solidFill>
              </a:rPr>
              <a:t>4.67</a:t>
            </a:r>
          </a:p>
        </p:txBody>
      </p:sp>
      <p:cxnSp>
        <p:nvCxnSpPr>
          <p:cNvPr id="25" name="Straight Connector 24">
            <a:extLst>
              <a:ext uri="{FF2B5EF4-FFF2-40B4-BE49-F238E27FC236}">
                <a16:creationId xmlns:a16="http://schemas.microsoft.com/office/drawing/2014/main" id="{8E4FAC53-0865-7C49-B4AF-C79E96FA41E2}"/>
              </a:ext>
            </a:extLst>
          </p:cNvPr>
          <p:cNvCxnSpPr>
            <a:cxnSpLocks/>
          </p:cNvCxnSpPr>
          <p:nvPr/>
        </p:nvCxnSpPr>
        <p:spPr>
          <a:xfrm>
            <a:off x="2340864" y="4845910"/>
            <a:ext cx="917284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924C438-F0D6-9B46-AF61-649DEAEC6EBC}"/>
              </a:ext>
            </a:extLst>
          </p:cNvPr>
          <p:cNvSpPr/>
          <p:nvPr/>
        </p:nvSpPr>
        <p:spPr>
          <a:xfrm>
            <a:off x="8730840" y="1903723"/>
            <a:ext cx="1370450" cy="294218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1"/>
                </a:solidFill>
              </a:rPr>
              <a:t>10%</a:t>
            </a:r>
          </a:p>
        </p:txBody>
      </p:sp>
      <p:sp>
        <p:nvSpPr>
          <p:cNvPr id="19" name="TextBox 18">
            <a:extLst>
              <a:ext uri="{FF2B5EF4-FFF2-40B4-BE49-F238E27FC236}">
                <a16:creationId xmlns:a16="http://schemas.microsoft.com/office/drawing/2014/main" id="{7279F758-0FAD-9C4D-B0DA-FAF70CDD1E6E}"/>
              </a:ext>
            </a:extLst>
          </p:cNvPr>
          <p:cNvSpPr txBox="1"/>
          <p:nvPr/>
        </p:nvSpPr>
        <p:spPr>
          <a:xfrm>
            <a:off x="9130085" y="4954278"/>
            <a:ext cx="2582441" cy="954107"/>
          </a:xfrm>
          <a:prstGeom prst="rect">
            <a:avLst/>
          </a:prstGeom>
          <a:noFill/>
        </p:spPr>
        <p:txBody>
          <a:bodyPr wrap="square" rtlCol="0">
            <a:spAutoFit/>
          </a:bodyPr>
          <a:lstStyle/>
          <a:p>
            <a:pPr algn="ctr"/>
            <a:r>
              <a:rPr lang="en-US" sz="2800" b="1" dirty="0">
                <a:solidFill>
                  <a:schemeClr val="bg1"/>
                </a:solidFill>
              </a:rPr>
              <a:t>Late or No Prenatal Care</a:t>
            </a:r>
          </a:p>
        </p:txBody>
      </p:sp>
      <p:sp>
        <p:nvSpPr>
          <p:cNvPr id="21" name="Rectangle 20">
            <a:extLst>
              <a:ext uri="{FF2B5EF4-FFF2-40B4-BE49-F238E27FC236}">
                <a16:creationId xmlns:a16="http://schemas.microsoft.com/office/drawing/2014/main" id="{5BE09F95-94B5-CF49-AF28-9B76817D76FE}"/>
              </a:ext>
            </a:extLst>
          </p:cNvPr>
          <p:cNvSpPr/>
          <p:nvPr/>
        </p:nvSpPr>
        <p:spPr>
          <a:xfrm>
            <a:off x="9942831" y="3670490"/>
            <a:ext cx="1370450" cy="117542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bg1"/>
                </a:solidFill>
              </a:rPr>
              <a:t>4%</a:t>
            </a:r>
          </a:p>
        </p:txBody>
      </p:sp>
    </p:spTree>
    <p:extLst>
      <p:ext uri="{BB962C8B-B14F-4D97-AF65-F5344CB8AC3E}">
        <p14:creationId xmlns:p14="http://schemas.microsoft.com/office/powerpoint/2010/main" val="23895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p:bldP spid="23" grpId="0" animBg="1"/>
      <p:bldP spid="28" grpId="0" animBg="1"/>
      <p:bldP spid="18" grpId="0" animBg="1"/>
      <p:bldP spid="19" grpId="0"/>
      <p:bldP spid="21" grpId="0" animBg="1"/>
    </p:bldLst>
  </p:timing>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29384</TotalTime>
  <Words>1369</Words>
  <Application>Microsoft Macintosh PowerPoint</Application>
  <PresentationFormat>Widescreen</PresentationFormat>
  <Paragraphs>177</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Black Lives Are 3.5 Years Shorter than White Lives</vt:lpstr>
      <vt:lpstr>Blacks Born in 1980 Can Expect to  Live Six Years Shorter than Whites</vt:lpstr>
      <vt:lpstr>Until Age 65, People of Color Are  More Likely To Be Uninsured</vt:lpstr>
      <vt:lpstr>Past-Due Medical Debt a Problem – Especially for Black Americans</vt:lpstr>
      <vt:lpstr>Early Death Among Blacks Is A Uniquely American Problem</vt:lpstr>
      <vt:lpstr>Medical Conditions Shorten Black Lives</vt:lpstr>
      <vt:lpstr>Medical Conditions Shorten Black Lives</vt:lpstr>
      <vt:lpstr>Medical Conditions Shorten Black Lives</vt:lpstr>
      <vt:lpstr>Medical Conditions Shorten Black Lives</vt:lpstr>
      <vt:lpstr>Medical Conditions Shorten Black Lives</vt:lpstr>
      <vt:lpstr>Medical Conditions Shorten Black Lives</vt:lpstr>
      <vt:lpstr>Universal Healthcare Means  </vt:lpstr>
      <vt:lpstr>Key health problem: People of Color Are More Likely  To Be Uninsured or Under-insured</vt:lpstr>
      <vt:lpstr>Key health problem: People of Color Are More Likely to Die From Preventable and Treatable Illnesses</vt:lpstr>
      <vt:lpstr>Key health problem for minority and low-income communities: Fewer Healthcare Facilities; Existing Facilities Are Under-resourced and in Danger of Closing</vt:lpstr>
      <vt:lpstr>Key health problem: Racism Is Embedded In Our  Healthcare Delivery System</vt:lpstr>
      <vt:lpstr>Why Single Payer Medicare for All?</vt:lpstr>
      <vt:lpstr>Why Single Payer Medicare for All?</vt:lpstr>
      <vt:lpstr>Why Single Payer Medicare for All?</vt:lpstr>
      <vt:lpstr>Physicians for National Health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Ed Weisbart</cp:lastModifiedBy>
  <cp:revision>1947</cp:revision>
  <cp:lastPrinted>2019-04-06T23:08:14Z</cp:lastPrinted>
  <dcterms:created xsi:type="dcterms:W3CDTF">2016-11-02T21:04:26Z</dcterms:created>
  <dcterms:modified xsi:type="dcterms:W3CDTF">2020-01-29T23:24:30Z</dcterms:modified>
</cp:coreProperties>
</file>